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3B5EA-F186-4F52-BAB0-E823FCDB3E66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1A35-AB9D-414F-9445-75171F347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1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945B-97F1-4C6F-AF50-5F1492D90F3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80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5945B-97F1-4C6F-AF50-5F1492D90F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7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5945B-97F1-4C6F-AF50-5F1492D90F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27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5945B-97F1-4C6F-AF50-5F1492D90F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8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5945B-97F1-4C6F-AF50-5F1492D90F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66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5945B-97F1-4C6F-AF50-5F1492D90F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2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DFE65-F51C-4A12-A495-92461AF46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0B0729-4422-47BC-903F-5F96DA71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8434E-CB62-4DAE-90BF-9A715855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5180C-0523-41FB-8252-C3224237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AEBBA5-1599-4F48-A594-57E77BB1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1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37AB6-DA9C-4274-B052-CCD1E23E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CAF6D3-3A5F-4D77-A9E5-35B5370B0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9D0D3D-210D-4D8A-A4AF-813E15DC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518B95-B0A9-4892-8B41-8D61F40E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B68DAD-110F-4D49-996B-9275CD24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94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212A2AB-572D-4F9A-973A-9DC1CDC88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E28E13-E739-4C85-A7CA-0C1B9D264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A6DE22-74DE-4E4C-B72A-6CE6197F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4CAAF5-A412-49F7-909C-F7CFB63C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56DE4-837F-4D49-9CB5-49C21741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57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E2901-DCDC-429A-B8D9-8F6D5292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823BC-2AC6-45B1-AFBE-C523713B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D35C3B-BF8D-4282-8C16-736781BE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D9FFDC-853E-4FC8-8941-A5E45FD5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61E206-FF6B-44AC-9D09-917E7F4F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4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2EC68-AAB4-411A-84F2-7E1BC7C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E1F4C4-A2ED-4BFC-A809-9F4E3B7CE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198B6C-582E-4CD8-AD44-7C3277F9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B25DA1-9FF6-4C2B-8FD5-6B014F21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1ADDC9-5875-42C3-8A02-70F4A91A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40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25E97-BEC1-415C-9609-6E7A833E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C55AC3-8F22-40EB-9AA4-8F55796C2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3ECAD6-2837-4557-9BDB-61EA8302D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16459C-6358-45C0-B6D1-5C4AF084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55094B-3A79-40AF-800D-BCA83F86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5A3A6F-C86D-47D6-AEAB-B8C54ABB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49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C468E-FBB6-4152-8C88-AB508374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4B0DF6-F2D3-4342-925C-5690FFF6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7B8EA2-6948-44B6-BCB8-DBBC593C6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A549E9-AE92-4D3F-84D5-25552FFF2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FF4D83-0FA0-434B-B5EE-4B92F3EE7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E9A194-389D-4CEA-95AB-13829CA4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521709-ECF1-4000-95F5-D5E44D9E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C0BEB2-6874-4D3D-9C07-E36378ED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4A1F7-065A-492C-A995-9A224451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83EE5D-AEF3-47E8-8493-A7ADB61B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EDA038-E79B-4EFD-8E68-60063ED1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FE06D-E1DE-45BB-8113-27823756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08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0894BD-6BF9-4505-BDAD-28267F6E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52F81B-3AB2-428B-9F35-F0524AF4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FCDCE-1C9E-47AE-A8CD-C82B5F75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7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0AA08-C7EA-4239-A280-E8735181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3C80D7-0071-49D0-8F3F-8233D0CA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4CE483-24F4-4BBC-ADE1-BA82563E3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24E56A-E573-4A14-80B0-48C45C2C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923D4E-60CA-4612-987D-89A155F4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EA198F-4A21-49C0-B25C-8C5C9408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6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EA0A4-08D0-450F-BA12-7975F627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1237FF4-E742-474E-85FC-648B0DD0B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94166A-C1FA-4982-AAF8-1D0A1E921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26594C-39D5-48DC-92F9-D5EFD6CC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70D4E5-5083-4882-90A0-3CE2C64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B40D0A-5204-433A-8450-4A9A2D22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51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D4072C-42C2-41CB-A497-DD72A8A2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61AD47-DEF5-4BCB-9E36-06ED81EA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B15576-6891-4ABC-A7EB-0CE2CEF72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DD92-CF78-4306-933C-2F33B971C2C2}" type="datetimeFigureOut">
              <a:rPr lang="it-IT" smtClean="0"/>
              <a:t>04/11/2018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1B64FF-C1C1-45CC-9991-34718C6EC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56968F-983F-482C-AD96-AD26B1B6C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A270-3483-4582-A7C1-BC988AC6F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4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ria#cite_note-trec-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Aria#cite_note-9" TargetMode="External"/><Relationship Id="rId13" Type="http://schemas.openxmlformats.org/officeDocument/2006/relationships/hyperlink" Target="https://it.wikipedia.org/wiki/Metano" TargetMode="External"/><Relationship Id="rId18" Type="http://schemas.openxmlformats.org/officeDocument/2006/relationships/hyperlink" Target="https://it.wikipedia.org/wiki/Ozono" TargetMode="External"/><Relationship Id="rId3" Type="http://schemas.openxmlformats.org/officeDocument/2006/relationships/hyperlink" Target="https://it.wikipedia.org/wiki/Aria#cite_note-8" TargetMode="External"/><Relationship Id="rId7" Type="http://schemas.openxmlformats.org/officeDocument/2006/relationships/hyperlink" Target="https://it.wikipedia.org/wiki/Anidride_carbonica" TargetMode="External"/><Relationship Id="rId12" Type="http://schemas.openxmlformats.org/officeDocument/2006/relationships/hyperlink" Target="https://it.wikipedia.org/wiki/Kripton" TargetMode="External"/><Relationship Id="rId17" Type="http://schemas.openxmlformats.org/officeDocument/2006/relationships/hyperlink" Target="https://it.wikipedia.org/wiki/Diossido_di_azoto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it.wikipedia.org/wiki/Xen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Argon" TargetMode="External"/><Relationship Id="rId11" Type="http://schemas.openxmlformats.org/officeDocument/2006/relationships/hyperlink" Target="https://it.wikipedia.org/wiki/Monossido_di_azoto" TargetMode="External"/><Relationship Id="rId5" Type="http://schemas.openxmlformats.org/officeDocument/2006/relationships/hyperlink" Target="https://it.wikipedia.org/wiki/Ossigeno" TargetMode="External"/><Relationship Id="rId15" Type="http://schemas.openxmlformats.org/officeDocument/2006/relationships/hyperlink" Target="https://it.wikipedia.org/wiki/Ossido_di_diazoto" TargetMode="External"/><Relationship Id="rId10" Type="http://schemas.openxmlformats.org/officeDocument/2006/relationships/hyperlink" Target="https://it.wikipedia.org/wiki/Elio" TargetMode="External"/><Relationship Id="rId19" Type="http://schemas.openxmlformats.org/officeDocument/2006/relationships/hyperlink" Target="https://it.wikipedia.org/wiki/Radon" TargetMode="External"/><Relationship Id="rId4" Type="http://schemas.openxmlformats.org/officeDocument/2006/relationships/hyperlink" Target="https://it.wikipedia.org/wiki/Azoto" TargetMode="External"/><Relationship Id="rId9" Type="http://schemas.openxmlformats.org/officeDocument/2006/relationships/hyperlink" Target="https://it.wikipedia.org/wiki/Neon" TargetMode="External"/><Relationship Id="rId14" Type="http://schemas.openxmlformats.org/officeDocument/2006/relationships/hyperlink" Target="https://it.wikipedia.org/wiki/Idrogen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Teragramm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t.wikipedia.org/wiki/Pioggia_acida#cite_note-Berresheim_1995-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ioggia_acida#cite_note-Likens.2C_G._E._1979-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ioggia_acida#cite_note-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hyperlink" Target="https://it.wikipedia.org/wiki/Aria#cite_note-Ull1-1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YMEyNuLn68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1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57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1AE4AB-09C0-4969-AFD0-7641F19D2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it-IT" sz="5400" dirty="0"/>
              <a:t>Un Mondo per Sempre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E4A0EB-969B-45DE-9955-014F7E6E6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Salviamo l’ambiente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CE2652C-C732-432E-9C31-A5C007CE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449" y="168812"/>
            <a:ext cx="4911245" cy="28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C029BB-9B70-4757-863A-98CB60BF40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7126" y="1499061"/>
            <a:ext cx="8991601" cy="34246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2541B9-E9ED-4559-A4E4-254F5A02838F}"/>
              </a:ext>
            </a:extLst>
          </p:cNvPr>
          <p:cNvSpPr txBox="1"/>
          <p:nvPr/>
        </p:nvSpPr>
        <p:spPr>
          <a:xfrm>
            <a:off x="2660072" y="401781"/>
            <a:ext cx="678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Cartone Animato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4E0741-C184-4554-B3A1-D37DC5E26591}"/>
              </a:ext>
            </a:extLst>
          </p:cNvPr>
          <p:cNvSpPr txBox="1"/>
          <p:nvPr/>
        </p:nvSpPr>
        <p:spPr>
          <a:xfrm>
            <a:off x="1223889" y="5500468"/>
            <a:ext cx="970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Scritto e diretto </a:t>
            </a:r>
          </a:p>
          <a:p>
            <a:pPr algn="ctr"/>
            <a:r>
              <a:rPr lang="it-IT" sz="2400" dirty="0"/>
              <a:t>Carlotta Givo e Riccardo </a:t>
            </a:r>
            <a:r>
              <a:rPr lang="it-IT" sz="2400" dirty="0" err="1"/>
              <a:t>Penasso</a:t>
            </a: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E2652C-C732-432E-9C31-A5C007CE7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81" y="0"/>
            <a:ext cx="2729132" cy="13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F09F31-759C-4CEF-9AF2-8D09AFE0514D}"/>
              </a:ext>
            </a:extLst>
          </p:cNvPr>
          <p:cNvSpPr txBox="1"/>
          <p:nvPr/>
        </p:nvSpPr>
        <p:spPr>
          <a:xfrm rot="10800000" flipH="1" flipV="1">
            <a:off x="293015" y="459432"/>
            <a:ext cx="1157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noi cosa Sappiamo dell’acqua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E528622-0876-4A16-BE1A-AEB2D694EEC9}"/>
              </a:ext>
            </a:extLst>
          </p:cNvPr>
          <p:cNvSpPr/>
          <p:nvPr/>
        </p:nvSpPr>
        <p:spPr>
          <a:xfrm>
            <a:off x="3128211" y="1828800"/>
            <a:ext cx="1188000" cy="4331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 Laghi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891C91-EF6B-4CD8-8F69-81B0B6BBCB6B}"/>
              </a:ext>
            </a:extLst>
          </p:cNvPr>
          <p:cNvSpPr/>
          <p:nvPr/>
        </p:nvSpPr>
        <p:spPr>
          <a:xfrm>
            <a:off x="4716379" y="1828799"/>
            <a:ext cx="1188000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 Mari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EB73DB4-3193-4D15-8009-469CE2EDF856}"/>
              </a:ext>
            </a:extLst>
          </p:cNvPr>
          <p:cNvSpPr/>
          <p:nvPr/>
        </p:nvSpPr>
        <p:spPr>
          <a:xfrm>
            <a:off x="6196263" y="1828800"/>
            <a:ext cx="1308316" cy="4331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Negli Stagni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CB4DCC8-7AB1-4004-80EE-D6C27EFF07CD}"/>
              </a:ext>
            </a:extLst>
          </p:cNvPr>
          <p:cNvSpPr/>
          <p:nvPr/>
        </p:nvSpPr>
        <p:spPr>
          <a:xfrm>
            <a:off x="4487779" y="2972940"/>
            <a:ext cx="1588168" cy="828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natura si trova ovunque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E4F55EE-B3D1-4286-A55D-FDA4A9EE50A1}"/>
              </a:ext>
            </a:extLst>
          </p:cNvPr>
          <p:cNvSpPr/>
          <p:nvPr/>
        </p:nvSpPr>
        <p:spPr>
          <a:xfrm>
            <a:off x="6316579" y="3092115"/>
            <a:ext cx="1188000" cy="4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Cielo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1BA1AA7-9DB1-4D7D-85A0-0B8CDE58DBE9}"/>
              </a:ext>
            </a:extLst>
          </p:cNvPr>
          <p:cNvSpPr/>
          <p:nvPr/>
        </p:nvSpPr>
        <p:spPr>
          <a:xfrm>
            <a:off x="3128211" y="3092116"/>
            <a:ext cx="1188000" cy="4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 Fiumi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53A4B56-8CD8-412F-9496-F3D8618DFD3C}"/>
              </a:ext>
            </a:extLst>
          </p:cNvPr>
          <p:cNvSpPr/>
          <p:nvPr/>
        </p:nvSpPr>
        <p:spPr>
          <a:xfrm>
            <a:off x="4487779" y="4020259"/>
            <a:ext cx="1708484" cy="878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DB0EA82-B27F-4C27-9FF1-245CA299D4AB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5843365" y="2261938"/>
            <a:ext cx="473214" cy="832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1F1A46F-A2B2-4C58-B8E8-BC5BC4E78053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V="1">
            <a:off x="5281863" y="2260799"/>
            <a:ext cx="28516" cy="712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A68D09D-5FFA-4976-A005-AC85AFA53432}"/>
              </a:ext>
            </a:extLst>
          </p:cNvPr>
          <p:cNvCxnSpPr>
            <a:stCxn id="7" idx="6"/>
            <a:endCxn id="9" idx="1"/>
          </p:cNvCxnSpPr>
          <p:nvPr/>
        </p:nvCxnSpPr>
        <p:spPr>
          <a:xfrm flipV="1">
            <a:off x="6075947" y="3308115"/>
            <a:ext cx="240632" cy="78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7AC5953-FE20-43FB-BF06-635848C7F9E3}"/>
              </a:ext>
            </a:extLst>
          </p:cNvPr>
          <p:cNvCxnSpPr>
            <a:stCxn id="7" idx="2"/>
            <a:endCxn id="10" idx="3"/>
          </p:cNvCxnSpPr>
          <p:nvPr/>
        </p:nvCxnSpPr>
        <p:spPr>
          <a:xfrm flipH="1" flipV="1">
            <a:off x="4316211" y="3308116"/>
            <a:ext cx="171568" cy="78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2E2C37FA-641E-4109-A5C6-7EB07A2C4DB0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982453" y="2249906"/>
            <a:ext cx="737908" cy="84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4E01B562-6EBF-47FA-8836-689775DB0B65}"/>
              </a:ext>
            </a:extLst>
          </p:cNvPr>
          <p:cNvSpPr/>
          <p:nvPr/>
        </p:nvSpPr>
        <p:spPr>
          <a:xfrm>
            <a:off x="4487779" y="5450305"/>
            <a:ext cx="1708484" cy="32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indispensabile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F9C2EDB2-8A69-4ED2-8C2F-4DA9EBD8C738}"/>
              </a:ext>
            </a:extLst>
          </p:cNvPr>
          <p:cNvCxnSpPr>
            <a:stCxn id="46" idx="2"/>
          </p:cNvCxnSpPr>
          <p:nvPr/>
        </p:nvCxnSpPr>
        <p:spPr>
          <a:xfrm>
            <a:off x="5342021" y="5775158"/>
            <a:ext cx="0" cy="44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e 49">
            <a:extLst>
              <a:ext uri="{FF2B5EF4-FFF2-40B4-BE49-F238E27FC236}">
                <a16:creationId xmlns:a16="http://schemas.microsoft.com/office/drawing/2014/main" id="{D0364D56-89E8-41C2-A314-8872336AC80E}"/>
              </a:ext>
            </a:extLst>
          </p:cNvPr>
          <p:cNvSpPr/>
          <p:nvPr/>
        </p:nvSpPr>
        <p:spPr>
          <a:xfrm>
            <a:off x="4162926" y="6220325"/>
            <a:ext cx="2497453" cy="504000"/>
          </a:xfrm>
          <a:prstGeom prst="ellipse">
            <a:avLst/>
          </a:prstGeom>
          <a:solidFill>
            <a:srgbClr val="498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VITA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A3D13B4-C566-4635-8A1E-E7AE25409104}"/>
              </a:ext>
            </a:extLst>
          </p:cNvPr>
          <p:cNvCxnSpPr>
            <a:stCxn id="11" idx="2"/>
            <a:endCxn id="46" idx="0"/>
          </p:cNvCxnSpPr>
          <p:nvPr/>
        </p:nvCxnSpPr>
        <p:spPr>
          <a:xfrm>
            <a:off x="5342021" y="4898564"/>
            <a:ext cx="0" cy="55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1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688C4C3-6855-4F32-A681-C62D329D6334}"/>
              </a:ext>
            </a:extLst>
          </p:cNvPr>
          <p:cNvSpPr/>
          <p:nvPr/>
        </p:nvSpPr>
        <p:spPr>
          <a:xfrm>
            <a:off x="5036234" y="1097280"/>
            <a:ext cx="2180492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L’Acqua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99B89FB-4B51-401D-B13B-0A08EFB266CE}"/>
              </a:ext>
            </a:extLst>
          </p:cNvPr>
          <p:cNvCxnSpPr>
            <a:stCxn id="2" idx="1"/>
          </p:cNvCxnSpPr>
          <p:nvPr/>
        </p:nvCxnSpPr>
        <p:spPr>
          <a:xfrm flipH="1">
            <a:off x="4586068" y="1519311"/>
            <a:ext cx="450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59A94376-E6BD-4FF5-A068-9BC751E58A05}"/>
              </a:ext>
            </a:extLst>
          </p:cNvPr>
          <p:cNvSpPr/>
          <p:nvPr/>
        </p:nvSpPr>
        <p:spPr>
          <a:xfrm>
            <a:off x="2644727" y="1041007"/>
            <a:ext cx="1941342" cy="844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Ricopre  tre quarti della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A1E1384-A37B-4DE8-81CB-BF57BA7C2F7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053883" y="1463038"/>
            <a:ext cx="590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80B3F8A1-0267-44DE-BA30-718A54BB0080}"/>
              </a:ext>
            </a:extLst>
          </p:cNvPr>
          <p:cNvSpPr/>
          <p:nvPr/>
        </p:nvSpPr>
        <p:spPr>
          <a:xfrm>
            <a:off x="464235" y="1041001"/>
            <a:ext cx="1589647" cy="84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Superficie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Terrestre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B9D35DF-D3D6-42D5-A109-6B694B11C7D3}"/>
              </a:ext>
            </a:extLst>
          </p:cNvPr>
          <p:cNvCxnSpPr>
            <a:stCxn id="2" idx="3"/>
          </p:cNvCxnSpPr>
          <p:nvPr/>
        </p:nvCxnSpPr>
        <p:spPr>
          <a:xfrm>
            <a:off x="7216726" y="1519311"/>
            <a:ext cx="422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7D330A94-1737-40C7-A7AA-55971CAF2F02}"/>
              </a:ext>
            </a:extLst>
          </p:cNvPr>
          <p:cNvSpPr/>
          <p:nvPr/>
        </p:nvSpPr>
        <p:spPr>
          <a:xfrm>
            <a:off x="7666890" y="1195758"/>
            <a:ext cx="815927" cy="689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ha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D327360-A580-4FFC-AEB5-B7A39E150DE9}"/>
              </a:ext>
            </a:extLst>
          </p:cNvPr>
          <p:cNvCxnSpPr>
            <a:stCxn id="12" idx="6"/>
          </p:cNvCxnSpPr>
          <p:nvPr/>
        </p:nvCxnSpPr>
        <p:spPr>
          <a:xfrm flipV="1">
            <a:off x="8482817" y="759655"/>
            <a:ext cx="1336432" cy="780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6C82B47-FF35-41A0-B6BB-6472681A1BB8}"/>
              </a:ext>
            </a:extLst>
          </p:cNvPr>
          <p:cNvCxnSpPr>
            <a:stCxn id="12" idx="6"/>
          </p:cNvCxnSpPr>
          <p:nvPr/>
        </p:nvCxnSpPr>
        <p:spPr>
          <a:xfrm flipV="1">
            <a:off x="8482817" y="1519311"/>
            <a:ext cx="1336432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65ABFD3-466D-4EDD-A0A8-E439F81E9653}"/>
              </a:ext>
            </a:extLst>
          </p:cNvPr>
          <p:cNvCxnSpPr>
            <a:cxnSpLocks/>
            <a:stCxn id="12" idx="6"/>
            <a:endCxn id="22" idx="1"/>
          </p:cNvCxnSpPr>
          <p:nvPr/>
        </p:nvCxnSpPr>
        <p:spPr>
          <a:xfrm>
            <a:off x="8482817" y="1540404"/>
            <a:ext cx="1350500" cy="851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68C72926-F050-4DFA-9A9D-CFBEDF177601}"/>
              </a:ext>
            </a:extLst>
          </p:cNvPr>
          <p:cNvSpPr/>
          <p:nvPr/>
        </p:nvSpPr>
        <p:spPr>
          <a:xfrm>
            <a:off x="9833317" y="573131"/>
            <a:ext cx="1997612" cy="42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Odore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4529351-FCD5-4ADD-A44C-4731DFC223FB}"/>
              </a:ext>
            </a:extLst>
          </p:cNvPr>
          <p:cNvSpPr/>
          <p:nvPr/>
        </p:nvSpPr>
        <p:spPr>
          <a:xfrm>
            <a:off x="9833317" y="1329384"/>
            <a:ext cx="1997612" cy="42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1E4C34B-482E-4EF9-812E-6E7DF92A677D}"/>
              </a:ext>
            </a:extLst>
          </p:cNvPr>
          <p:cNvSpPr/>
          <p:nvPr/>
        </p:nvSpPr>
        <p:spPr>
          <a:xfrm>
            <a:off x="9833317" y="2180492"/>
            <a:ext cx="1997611" cy="42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66F05C7-ADB6-4E6B-A7C5-38DC3232E9D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26480" y="1941342"/>
            <a:ext cx="0" cy="773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>
            <a:extLst>
              <a:ext uri="{FF2B5EF4-FFF2-40B4-BE49-F238E27FC236}">
                <a16:creationId xmlns:a16="http://schemas.microsoft.com/office/drawing/2014/main" id="{0DF02B15-632C-435F-902B-8F1105B8624B}"/>
              </a:ext>
            </a:extLst>
          </p:cNvPr>
          <p:cNvSpPr/>
          <p:nvPr/>
        </p:nvSpPr>
        <p:spPr>
          <a:xfrm>
            <a:off x="5261317" y="2715065"/>
            <a:ext cx="1749083" cy="80186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rinnova attraverso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D2ED0DF-2F5F-4FC7-BDC3-C77EEA63BB75}"/>
              </a:ext>
            </a:extLst>
          </p:cNvPr>
          <p:cNvCxnSpPr>
            <a:cxnSpLocks/>
            <a:stCxn id="29" idx="4"/>
          </p:cNvCxnSpPr>
          <p:nvPr/>
        </p:nvCxnSpPr>
        <p:spPr>
          <a:xfrm>
            <a:off x="6135859" y="3516932"/>
            <a:ext cx="0" cy="1097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4117417E-C7A5-485A-8647-A164EF8232EF}"/>
              </a:ext>
            </a:extLst>
          </p:cNvPr>
          <p:cNvSpPr/>
          <p:nvPr/>
        </p:nvSpPr>
        <p:spPr>
          <a:xfrm>
            <a:off x="5261316" y="3953022"/>
            <a:ext cx="1749084" cy="80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Ciclo dell’acqua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EB1BBFCF-8823-4127-B5D9-20837BC6326D}"/>
              </a:ext>
            </a:extLst>
          </p:cNvPr>
          <p:cNvCxnSpPr>
            <a:stCxn id="33" idx="2"/>
          </p:cNvCxnSpPr>
          <p:nvPr/>
        </p:nvCxnSpPr>
        <p:spPr>
          <a:xfrm>
            <a:off x="6135858" y="4754889"/>
            <a:ext cx="1" cy="39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99182B13-0D50-46DF-84AD-C9BAF32E17DA}"/>
              </a:ext>
            </a:extLst>
          </p:cNvPr>
          <p:cNvSpPr/>
          <p:nvPr/>
        </p:nvSpPr>
        <p:spPr>
          <a:xfrm>
            <a:off x="5385587" y="5050293"/>
            <a:ext cx="1420826" cy="12238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 prevede quattro fasi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7CD951A6-CFA8-44AB-9381-C98B7CD6DDDF}"/>
              </a:ext>
            </a:extLst>
          </p:cNvPr>
          <p:cNvCxnSpPr>
            <a:cxnSpLocks/>
            <a:stCxn id="37" idx="7"/>
          </p:cNvCxnSpPr>
          <p:nvPr/>
        </p:nvCxnSpPr>
        <p:spPr>
          <a:xfrm flipV="1">
            <a:off x="6598338" y="4972951"/>
            <a:ext cx="1749083" cy="256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3B5B7B96-3E99-419D-8569-349BBA5E187B}"/>
              </a:ext>
            </a:extLst>
          </p:cNvPr>
          <p:cNvCxnSpPr>
            <a:cxnSpLocks/>
            <a:stCxn id="37" idx="5"/>
          </p:cNvCxnSpPr>
          <p:nvPr/>
        </p:nvCxnSpPr>
        <p:spPr>
          <a:xfrm>
            <a:off x="6598338" y="6094955"/>
            <a:ext cx="1749083" cy="256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DEDAC270-A021-4BDC-B3A7-DD590BF9DE9A}"/>
              </a:ext>
            </a:extLst>
          </p:cNvPr>
          <p:cNvCxnSpPr>
            <a:stCxn id="37" idx="1"/>
          </p:cNvCxnSpPr>
          <p:nvPr/>
        </p:nvCxnSpPr>
        <p:spPr>
          <a:xfrm flipH="1" flipV="1">
            <a:off x="4009292" y="5050293"/>
            <a:ext cx="1584370" cy="17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9B2DC5D9-B225-4025-BA04-0C39D94C4B65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4009292" y="6094955"/>
            <a:ext cx="1584370" cy="17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9AA2781B-7A96-4548-877F-9A078C29625F}"/>
              </a:ext>
            </a:extLst>
          </p:cNvPr>
          <p:cNvSpPr/>
          <p:nvPr/>
        </p:nvSpPr>
        <p:spPr>
          <a:xfrm>
            <a:off x="8347421" y="4754889"/>
            <a:ext cx="2217415" cy="39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Fusione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3056A129-4B8D-4D33-A9CE-4C213E994D03}"/>
              </a:ext>
            </a:extLst>
          </p:cNvPr>
          <p:cNvSpPr/>
          <p:nvPr/>
        </p:nvSpPr>
        <p:spPr>
          <a:xfrm>
            <a:off x="8347421" y="6094955"/>
            <a:ext cx="2287754" cy="42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Evaporazione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18D3B078-8153-4E26-8AB6-AD92B797F85F}"/>
              </a:ext>
            </a:extLst>
          </p:cNvPr>
          <p:cNvSpPr/>
          <p:nvPr/>
        </p:nvSpPr>
        <p:spPr>
          <a:xfrm>
            <a:off x="2053884" y="4754890"/>
            <a:ext cx="1941341" cy="39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condensazione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B38F787E-06CA-47A1-A6DE-45AB7E6A89CE}"/>
              </a:ext>
            </a:extLst>
          </p:cNvPr>
          <p:cNvSpPr/>
          <p:nvPr/>
        </p:nvSpPr>
        <p:spPr>
          <a:xfrm>
            <a:off x="2053882" y="6094954"/>
            <a:ext cx="1955410" cy="42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solidificazione</a:t>
            </a:r>
          </a:p>
        </p:txBody>
      </p:sp>
    </p:spTree>
    <p:extLst>
      <p:ext uri="{BB962C8B-B14F-4D97-AF65-F5344CB8AC3E}">
        <p14:creationId xmlns:p14="http://schemas.microsoft.com/office/powerpoint/2010/main" val="57273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736C7C-3F33-4CC7-8D57-2617094D448A}"/>
              </a:ext>
            </a:extLst>
          </p:cNvPr>
          <p:cNvSpPr txBox="1"/>
          <p:nvPr/>
        </p:nvSpPr>
        <p:spPr>
          <a:xfrm>
            <a:off x="164592" y="676656"/>
            <a:ext cx="11393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 sapevate che anche San Francesco  d’Assisi ha parlato di acqua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nel «Cantico delle Creature»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D68DD2-0928-4CDF-A8BD-684EC693904F}"/>
              </a:ext>
            </a:extLst>
          </p:cNvPr>
          <p:cNvSpPr txBox="1"/>
          <p:nvPr/>
        </p:nvSpPr>
        <p:spPr>
          <a:xfrm>
            <a:off x="841248" y="1993392"/>
            <a:ext cx="8339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Laudato sii ,mio Signore, per sora acqua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quale è molto utile , e  umile , e preziosa e casta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608623-6467-4EA2-9D27-BF538AF6ADDE}"/>
              </a:ext>
            </a:extLst>
          </p:cNvPr>
          <p:cNvSpPr txBox="1"/>
          <p:nvPr/>
        </p:nvSpPr>
        <p:spPr>
          <a:xfrm>
            <a:off x="1024128" y="3429000"/>
            <a:ext cx="89062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Riuscite a spiegare, con l’aiuto dell’insegnante, perché San Francesco usa quei quattro aggettivi?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Utile, umile, casta e pura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Goccina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nel cartone animato, indica il perché!!!!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4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AAAD9D-6B8D-4302-9C17-62F626998410}"/>
              </a:ext>
            </a:extLst>
          </p:cNvPr>
          <p:cNvSpPr txBox="1"/>
          <p:nvPr/>
        </p:nvSpPr>
        <p:spPr>
          <a:xfrm>
            <a:off x="1012874" y="450166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L’acqua nella poesia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26ABBB-D6F0-45EB-9AE0-788BB7A406F1}"/>
              </a:ext>
            </a:extLst>
          </p:cNvPr>
          <p:cNvSpPr txBox="1"/>
          <p:nvPr/>
        </p:nvSpPr>
        <p:spPr>
          <a:xfrm>
            <a:off x="1223889" y="1477108"/>
            <a:ext cx="96223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di monte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di fonte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piovana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sovrana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che odo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che lodo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che squilli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che brilli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che canti e piangi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Acqua che ridi e muggi,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 sei la vita e sempre, sempre fuggi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Gabriele Dannunzio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511ED5-C5FB-41D0-A510-650677C3D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6" y="2633471"/>
            <a:ext cx="2615184" cy="2633853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858B8D2E-7C24-47C2-8DA7-0624D93DC12F}"/>
              </a:ext>
            </a:extLst>
          </p:cNvPr>
          <p:cNvSpPr/>
          <p:nvPr/>
        </p:nvSpPr>
        <p:spPr>
          <a:xfrm>
            <a:off x="3840480" y="1901952"/>
            <a:ext cx="5760720" cy="2066544"/>
          </a:xfrm>
          <a:prstGeom prst="wedgeEllipseCallout">
            <a:avLst>
              <a:gd name="adj1" fmla="val 53892"/>
              <a:gd name="adj2" fmla="val 5297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Commenta la poesia con i tuoi compagni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Scrivi una breve poesia sull’acqua</a:t>
            </a:r>
          </a:p>
        </p:txBody>
      </p:sp>
      <p:sp>
        <p:nvSpPr>
          <p:cNvPr id="4" name="Fumetto: ovale 3">
            <a:extLst>
              <a:ext uri="{FF2B5EF4-FFF2-40B4-BE49-F238E27FC236}">
                <a16:creationId xmlns:a16="http://schemas.microsoft.com/office/drawing/2014/main" id="{E3BBBC0F-7434-4FC5-BA8C-4ED7EBAC2838}"/>
              </a:ext>
            </a:extLst>
          </p:cNvPr>
          <p:cNvSpPr/>
          <p:nvPr/>
        </p:nvSpPr>
        <p:spPr>
          <a:xfrm>
            <a:off x="8806375" y="340438"/>
            <a:ext cx="3172265" cy="1927274"/>
          </a:xfrm>
          <a:prstGeom prst="wedgeEllipseCallout">
            <a:avLst>
              <a:gd name="adj1" fmla="val -8174"/>
              <a:gd name="adj2" fmla="val 152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 chi era Gabriele Dannunzio?</a:t>
            </a:r>
          </a:p>
        </p:txBody>
      </p:sp>
    </p:spTree>
    <p:extLst>
      <p:ext uri="{BB962C8B-B14F-4D97-AF65-F5344CB8AC3E}">
        <p14:creationId xmlns:p14="http://schemas.microsoft.com/office/powerpoint/2010/main" val="237211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232156A-10B8-47E3-BF02-49EB402653B5}"/>
              </a:ext>
            </a:extLst>
          </p:cNvPr>
          <p:cNvSpPr/>
          <p:nvPr/>
        </p:nvSpPr>
        <p:spPr>
          <a:xfrm>
            <a:off x="1893633" y="2153265"/>
            <a:ext cx="84892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Anche Tu puoi fare qualcosa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 rispettare l’ ACQUA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Dieci piccole regole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8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AB9EBF-03EE-4DBE-88EE-1AECC66F51D3}"/>
              </a:ext>
            </a:extLst>
          </p:cNvPr>
          <p:cNvSpPr txBox="1"/>
          <p:nvPr/>
        </p:nvSpPr>
        <p:spPr>
          <a:xfrm>
            <a:off x="383458" y="383459"/>
            <a:ext cx="112677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Chiudi sempre bene il rubinetto: piccola goccia vuol dire grande spreco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Riempi un bicchiere d’acqua per lavare i denti , non lasciare mai il rubinetto aperto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buttare a terra mai rifiuti o immondizie a terra o nell’acqua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Mentre insaponi le mani chiudi il rubinetto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Quando fai la doccia non stare molto tempo sotto l’acqua corrente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Ricorda che facendo la doccia consumi 1/3 dell’acqua consumata per fare il bagno</a:t>
            </a:r>
          </a:p>
        </p:txBody>
      </p:sp>
    </p:spTree>
    <p:extLst>
      <p:ext uri="{BB962C8B-B14F-4D97-AF65-F5344CB8AC3E}">
        <p14:creationId xmlns:p14="http://schemas.microsoft.com/office/powerpoint/2010/main" val="117243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E94857-2C43-43A8-9574-EB4E7FABA633}"/>
              </a:ext>
            </a:extLst>
          </p:cNvPr>
          <p:cNvSpPr txBox="1"/>
          <p:nvPr/>
        </p:nvSpPr>
        <p:spPr>
          <a:xfrm>
            <a:off x="425245" y="398208"/>
            <a:ext cx="113415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 Se a tavola avanzi dell’acqua, usala per innaffiare le piante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Chiedi a papà di mettere un frangi flusso al rubinetto, consumerai meno acqua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Chiedi a papà di mettere in bagno una vaschetta con due pulsanti: quando fai pipì potrai usare la metà dell’acqua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9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Ricorda a mamma di usare la lavatrice e lavastoviglie a pieno carico e con ciclo economico: tutto sarà pulito ed avrà risparmiato acqua e corrente elettrica</a:t>
            </a:r>
          </a:p>
        </p:txBody>
      </p:sp>
    </p:spTree>
    <p:extLst>
      <p:ext uri="{BB962C8B-B14F-4D97-AF65-F5344CB8AC3E}">
        <p14:creationId xmlns:p14="http://schemas.microsoft.com/office/powerpoint/2010/main" val="356892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BFCCAA0-9F27-41D6-855B-15D5560471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5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F059998-85B5-4BEB-AF3C-25C0F678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ARIA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F502AB-5697-47F8-8B3D-B43A99875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487681"/>
            <a:ext cx="4983480" cy="14999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Parliamo di</a:t>
            </a:r>
          </a:p>
        </p:txBody>
      </p:sp>
    </p:spTree>
    <p:extLst>
      <p:ext uri="{BB962C8B-B14F-4D97-AF65-F5344CB8AC3E}">
        <p14:creationId xmlns:p14="http://schemas.microsoft.com/office/powerpoint/2010/main" val="345660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atmosfera terrestre scuola primaria">
            <a:extLst>
              <a:ext uri="{FF2B5EF4-FFF2-40B4-BE49-F238E27FC236}">
                <a16:creationId xmlns:a16="http://schemas.microsoft.com/office/drawing/2014/main" id="{E8804F04-E414-4E01-B90C-9018CB3C3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43" y="307731"/>
            <a:ext cx="424671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0469">
            <a:extLst>
              <a:ext uri="{FF2B5EF4-FFF2-40B4-BE49-F238E27FC236}">
                <a16:creationId xmlns:a16="http://schemas.microsoft.com/office/drawing/2014/main" id="{43A15EA0-831D-49BD-BC62-B92483C1C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0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AFF191-C76F-47B4-B40B-BCE8EE8D8E05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strati dell’atmosfera</a:t>
            </a:r>
          </a:p>
        </p:txBody>
      </p:sp>
    </p:spTree>
    <p:extLst>
      <p:ext uri="{BB962C8B-B14F-4D97-AF65-F5344CB8AC3E}">
        <p14:creationId xmlns:p14="http://schemas.microsoft.com/office/powerpoint/2010/main" val="22817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A7B76-EF3A-47A0-B974-00A017C2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Filastrocca dell’Acqua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093149-933C-424F-8CF5-C0C630D14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Tanti ruscelli giù per la china,                                                             </a:t>
            </a:r>
          </a:p>
          <a:p>
            <a:pPr marL="0" indent="0" algn="ctr">
              <a:buNone/>
            </a:pPr>
            <a:r>
              <a:rPr lang="it-IT" dirty="0"/>
              <a:t>Bella quell’acqua saltarellina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Che cresce , ingrossa , si fa torrente </a:t>
            </a:r>
          </a:p>
          <a:p>
            <a:pPr marL="0" indent="0" algn="ctr">
              <a:buNone/>
            </a:pPr>
            <a:r>
              <a:rPr lang="it-IT" dirty="0"/>
              <a:t>E poi c’è pesca per tutta la gente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C’è un lago azzurro – grande parecchio –</a:t>
            </a:r>
          </a:p>
          <a:p>
            <a:pPr marL="0" indent="0" algn="ctr">
              <a:buNone/>
            </a:pPr>
            <a:r>
              <a:rPr lang="it-IT" dirty="0"/>
              <a:t>Tu ci sei dentro , come allo specchio.</a:t>
            </a:r>
          </a:p>
          <a:p>
            <a:pPr marL="0" indent="0" algn="ctr">
              <a:buNone/>
            </a:pPr>
            <a:r>
              <a:rPr lang="it-IT" sz="2000" dirty="0"/>
              <a:t>                                                                       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2594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131C69A-FAE2-4E3A-A6E5-ABE049708A59}"/>
              </a:ext>
            </a:extLst>
          </p:cNvPr>
          <p:cNvSpPr/>
          <p:nvPr/>
        </p:nvSpPr>
        <p:spPr>
          <a:xfrm>
            <a:off x="393895" y="703385"/>
            <a:ext cx="72729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L'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è un miscuglio di sostanze aeriforme (gas e vapori) che costituisce l’atmosfera terrestre</a:t>
            </a:r>
            <a:r>
              <a:rPr kumimoji="0" lang="it-IT" sz="2400" b="0" i="0" u="none" strike="noStrike" kern="1200" cap="none" spc="0" normalizeH="0" baseline="3000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2]</a:t>
            </a:r>
            <a:endParaRPr kumimoji="0" lang="it-IT" sz="2400" b="0" i="0" u="none" strike="noStrike" kern="1200" cap="none" spc="0" normalizeH="0" baseline="30000" noProof="0" dirty="0">
              <a:ln>
                <a:noFill/>
              </a:ln>
              <a:solidFill>
                <a:srgbClr val="0B0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052" name="Picture 4" descr="https://upload.wikimedia.org/wikipedia/commons/thumb/7/7a/Atmosphere_gas_proportions.svg/220px-Atmosphere_gas_proportions.svg.png">
            <a:extLst>
              <a:ext uri="{FF2B5EF4-FFF2-40B4-BE49-F238E27FC236}">
                <a16:creationId xmlns:a16="http://schemas.microsoft.com/office/drawing/2014/main" id="{9F9319B3-3537-4754-83E1-8F6B253C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65" y="1730325"/>
            <a:ext cx="5978769" cy="44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7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754A15-0A94-4621-BEC8-765A8A4FA625}"/>
              </a:ext>
            </a:extLst>
          </p:cNvPr>
          <p:cNvSpPr/>
          <p:nvPr/>
        </p:nvSpPr>
        <p:spPr>
          <a:xfrm rot="10800000" flipV="1">
            <a:off x="1280159" y="2281711"/>
            <a:ext cx="4248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piante, gli animali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l'uomo, hanno bisogno dell'ossigeno presente nell'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per vivere.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Senza ossigeno non si respira , quindi, si muore.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L'aria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indispensabile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vita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solo per questo motivo?.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43007D-2596-4D54-9E17-C8DE9110DB26}"/>
              </a:ext>
            </a:extLst>
          </p:cNvPr>
          <p:cNvSpPr txBox="1"/>
          <p:nvPr/>
        </p:nvSpPr>
        <p:spPr>
          <a:xfrm>
            <a:off x="1139483" y="858129"/>
            <a:ext cx="942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un componente essenziale per la vita della maggior parte degli organismi animali e vegetali e in particolare per la vita umana,  per cui la sua salvaguardia è fondamentale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21D3FB-C874-4B2A-A7EC-43CBDADD8D77}"/>
              </a:ext>
            </a:extLst>
          </p:cNvPr>
          <p:cNvSpPr txBox="1"/>
          <p:nvPr/>
        </p:nvSpPr>
        <p:spPr>
          <a:xfrm>
            <a:off x="8961120" y="478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4B13026-62A9-4FA7-B0D8-4DA42027F6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3" y="2435224"/>
            <a:ext cx="3108960" cy="18272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F0754F-3697-4D16-A435-2A0702176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2771336"/>
            <a:ext cx="1081215" cy="1322362"/>
          </a:xfrm>
          <a:prstGeom prst="rect">
            <a:avLst/>
          </a:prstGeom>
        </p:spPr>
      </p:pic>
      <p:sp>
        <p:nvSpPr>
          <p:cNvPr id="11" name="Fumetto: ovale 10">
            <a:extLst>
              <a:ext uri="{FF2B5EF4-FFF2-40B4-BE49-F238E27FC236}">
                <a16:creationId xmlns:a16="http://schemas.microsoft.com/office/drawing/2014/main" id="{7968C6FA-3953-4DA2-B7A0-149DD1A630AD}"/>
              </a:ext>
            </a:extLst>
          </p:cNvPr>
          <p:cNvSpPr/>
          <p:nvPr/>
        </p:nvSpPr>
        <p:spPr>
          <a:xfrm rot="21259898">
            <a:off x="8112539" y="2107558"/>
            <a:ext cx="2138289" cy="946003"/>
          </a:xfrm>
          <a:prstGeom prst="wedgeEllipseCallout">
            <a:avLst>
              <a:gd name="adj1" fmla="val -80993"/>
              <a:gd name="adj2" fmla="val 9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Aiuto mi manca l’ossigeno</a:t>
            </a:r>
          </a:p>
        </p:txBody>
      </p:sp>
    </p:spTree>
    <p:extLst>
      <p:ext uri="{BB962C8B-B14F-4D97-AF65-F5344CB8AC3E}">
        <p14:creationId xmlns:p14="http://schemas.microsoft.com/office/powerpoint/2010/main" val="196052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43EFDA3-1C8E-4D7E-8764-0ED4D9388FBB}"/>
              </a:ext>
            </a:extLst>
          </p:cNvPr>
          <p:cNvSpPr/>
          <p:nvPr/>
        </p:nvSpPr>
        <p:spPr>
          <a:xfrm>
            <a:off x="1716258" y="1575582"/>
            <a:ext cx="742774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Sole emette tre tipi di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raggi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raggi ultravioletti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cioè quei raggi che ci fanno abbronzare;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che ci permette di vedere;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raggi infrarossi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che ci riscaldano.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946463-8968-47CE-8FB2-9BB1366B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6" y="471919"/>
            <a:ext cx="3202745" cy="2608906"/>
          </a:xfrm>
          <a:prstGeom prst="rect">
            <a:avLst/>
          </a:prstGeom>
        </p:spPr>
      </p:pic>
      <p:pic>
        <p:nvPicPr>
          <p:cNvPr id="4" name="Picture 2" descr="http://www.cosepercrescere.it/wp-content/uploads/2012/04/infrarossi-200x157.jpg">
            <a:extLst>
              <a:ext uri="{FF2B5EF4-FFF2-40B4-BE49-F238E27FC236}">
                <a16:creationId xmlns:a16="http://schemas.microsoft.com/office/drawing/2014/main" id="{DDC4E4AC-7C7D-4F41-B05F-1979E057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02" y="3573193"/>
            <a:ext cx="2518702" cy="260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030CBA2-5C70-4C69-A818-6F575A222985}"/>
              </a:ext>
            </a:extLst>
          </p:cNvPr>
          <p:cNvSpPr/>
          <p:nvPr/>
        </p:nvSpPr>
        <p:spPr>
          <a:xfrm>
            <a:off x="1266092" y="1547446"/>
            <a:ext cx="65414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Stratosfera 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è uno degli strati di cui si compone l’Atmosfera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 si trova uno strato di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ozono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un gas formato da ossigeno, che è molto importante per la salute degli esseri viventi.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Infatti, i raggi ultravioletti possono essere causa di problemi alla: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vista,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pelle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malformazioni sui nascituri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1ED998-4010-4B12-836B-EAB7F804A1A4}"/>
              </a:ext>
            </a:extLst>
          </p:cNvPr>
          <p:cNvSpPr txBox="1"/>
          <p:nvPr/>
        </p:nvSpPr>
        <p:spPr>
          <a:xfrm>
            <a:off x="1969477" y="829994"/>
            <a:ext cx="756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Dove è posizionato l’Ozono?</a:t>
            </a:r>
          </a:p>
        </p:txBody>
      </p:sp>
      <p:pic>
        <p:nvPicPr>
          <p:cNvPr id="4" name="Picture 2" descr="Risultati immagini per atmosfera terrestre scuola primaria">
            <a:extLst>
              <a:ext uri="{FF2B5EF4-FFF2-40B4-BE49-F238E27FC236}">
                <a16:creationId xmlns:a16="http://schemas.microsoft.com/office/drawing/2014/main" id="{9644BC62-4C6A-46D3-A95F-67D21388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92" y="1308295"/>
            <a:ext cx="2996418" cy="2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5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e si forma l'ozono">
            <a:extLst>
              <a:ext uri="{FF2B5EF4-FFF2-40B4-BE49-F238E27FC236}">
                <a16:creationId xmlns:a16="http://schemas.microsoft.com/office/drawing/2014/main" id="{260F82AA-5AA1-4918-B150-27E71ED5A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293"/>
          <a:stretch/>
        </p:blipFill>
        <p:spPr bwMode="auto">
          <a:xfrm>
            <a:off x="590844" y="231483"/>
            <a:ext cx="6611814" cy="30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D9C7D4-582B-4667-9BE0-F3920930DEB8}"/>
              </a:ext>
            </a:extLst>
          </p:cNvPr>
          <p:cNvSpPr txBox="1"/>
          <p:nvPr/>
        </p:nvSpPr>
        <p:spPr>
          <a:xfrm>
            <a:off x="590844" y="3235569"/>
            <a:ext cx="111697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raggi ultravioletti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possono essere pericolosi per gli esseri viventi.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strato dell'ozono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svolge l'importante funzione di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assorbire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tali raggi, impedendo loro di giungere fino alla Terra.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L’inquinamento dell’aria, ed in particolare l'uso di alcuni gas, ha ridotto lo strato di ozono e ha creato alcuni grossi buchi, soprattutto in corrispondenza dei Poli del pianeta. Per questo si parla di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buco dell'ozono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18BB4E-7F54-49FD-881B-5DD79CDD3767}"/>
              </a:ext>
            </a:extLst>
          </p:cNvPr>
          <p:cNvSpPr txBox="1"/>
          <p:nvPr/>
        </p:nvSpPr>
        <p:spPr>
          <a:xfrm>
            <a:off x="8201465" y="1336430"/>
            <a:ext cx="3024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L'Ozonosfera è in grado di assorbire il 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dei raggi ultravioletti.</a:t>
            </a:r>
          </a:p>
        </p:txBody>
      </p:sp>
    </p:spTree>
    <p:extLst>
      <p:ext uri="{BB962C8B-B14F-4D97-AF65-F5344CB8AC3E}">
        <p14:creationId xmlns:p14="http://schemas.microsoft.com/office/powerpoint/2010/main" val="277685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C73AF17-D40F-41C9-80D6-8FFEE60AA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4" r="9090" b="11714"/>
          <a:stretch/>
        </p:blipFill>
        <p:spPr>
          <a:xfrm>
            <a:off x="4818887" y="0"/>
            <a:ext cx="7373123" cy="68579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885F6A-C737-4013-A610-C59109D05652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 buco dell’Ozono</a:t>
            </a:r>
          </a:p>
        </p:txBody>
      </p:sp>
    </p:spTree>
    <p:extLst>
      <p:ext uri="{BB962C8B-B14F-4D97-AF65-F5344CB8AC3E}">
        <p14:creationId xmlns:p14="http://schemas.microsoft.com/office/powerpoint/2010/main" val="4252003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AA4693-4CFE-474C-B682-F0C73AD17D4D}"/>
              </a:ext>
            </a:extLst>
          </p:cNvPr>
          <p:cNvSpPr txBox="1"/>
          <p:nvPr/>
        </p:nvSpPr>
        <p:spPr>
          <a:xfrm>
            <a:off x="1378634" y="548640"/>
            <a:ext cx="63023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 del buco dell’Ozono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contenuti nelle bombolette spray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contenuti negli impianti di refrigerazione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181BFE4-8FEE-4F84-A7EC-FBCECB56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9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A83CB27-78F3-424A-A1A3-DC50DB2010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18" y="1125415"/>
            <a:ext cx="1322364" cy="198354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B295633-7F99-49F2-8B43-BF2E54C56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04" y="3888746"/>
            <a:ext cx="3657599" cy="162807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34F9E33-8515-4E7C-BD9C-488B409A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57" y="884127"/>
            <a:ext cx="1742038" cy="25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9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atmosfera terrestre scuola primaria">
            <a:extLst>
              <a:ext uri="{FF2B5EF4-FFF2-40B4-BE49-F238E27FC236}">
                <a16:creationId xmlns:a16="http://schemas.microsoft.com/office/drawing/2014/main" id="{3D905E26-F260-470E-9CDB-C403B6CE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976313"/>
            <a:ext cx="947737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88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E6B437-1D23-45EB-BC58-857E52ACED46}"/>
              </a:ext>
            </a:extLst>
          </p:cNvPr>
          <p:cNvSpPr txBox="1"/>
          <p:nvPr/>
        </p:nvSpPr>
        <p:spPr>
          <a:xfrm>
            <a:off x="478302" y="450166"/>
            <a:ext cx="10522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qualità dell’aria ha un impatto importante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sull’eco sistema e sulla salute umana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Cos’ è l’ecosistema? E’ l’insieme degli organismi viventi e della materia non vivente che interagiscono in un determinato ambiente costituendo un sistema autosufficiente e in equilibrio dinamico (lago, stagno, savana, ecc.).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Alcuni esempi di ecosistema</a:t>
            </a:r>
          </a:p>
        </p:txBody>
      </p:sp>
      <p:pic>
        <p:nvPicPr>
          <p:cNvPr id="1030" name="Picture 6" descr="Risultati immagini per ecosistema bosco">
            <a:extLst>
              <a:ext uri="{FF2B5EF4-FFF2-40B4-BE49-F238E27FC236}">
                <a16:creationId xmlns:a16="http://schemas.microsoft.com/office/drawing/2014/main" id="{E5E45982-413A-413F-AED2-2280AD31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3489782"/>
            <a:ext cx="2576103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ecosistema marino">
            <a:extLst>
              <a:ext uri="{FF2B5EF4-FFF2-40B4-BE49-F238E27FC236}">
                <a16:creationId xmlns:a16="http://schemas.microsoft.com/office/drawing/2014/main" id="{347FC07C-6BEA-4F6F-84DB-2EE8545E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78" y="3725418"/>
            <a:ext cx="3581715" cy="24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ecosistema terrestre">
            <a:extLst>
              <a:ext uri="{FF2B5EF4-FFF2-40B4-BE49-F238E27FC236}">
                <a16:creationId xmlns:a16="http://schemas.microsoft.com/office/drawing/2014/main" id="{D14DB1FD-97D4-4BC8-949F-99335D84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40" y="3725418"/>
            <a:ext cx="4033596" cy="24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00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D473F78-E849-4F67-89CD-2B10BB36F7F9}"/>
              </a:ext>
            </a:extLst>
          </p:cNvPr>
          <p:cNvSpPr/>
          <p:nvPr/>
        </p:nvSpPr>
        <p:spPr>
          <a:xfrm>
            <a:off x="731521" y="1028343"/>
            <a:ext cx="1060704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Il fattore più importante per determinare la qualità dell'aria è la sua composizione. In particolare: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percentuale di azoto e ossigeno presenti nell'aria sono praticamente costanti e corrispondono insieme al 99% della composizione dell'aria secca,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BD4B69-124B-4360-9CED-6295D368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3429000"/>
            <a:ext cx="3151161" cy="27431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58C758-E128-442F-9417-8BF695C43326}"/>
              </a:ext>
            </a:extLst>
          </p:cNvPr>
          <p:cNvSpPr txBox="1"/>
          <p:nvPr/>
        </p:nvSpPr>
        <p:spPr>
          <a:xfrm>
            <a:off x="3882682" y="4075330"/>
            <a:ext cx="153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D9C85A-CB3F-4A14-964F-3F67774DE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993" y="3410535"/>
            <a:ext cx="3151161" cy="27616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E33724-B4B2-4A15-9A9B-25ABFEF22DB2}"/>
              </a:ext>
            </a:extLst>
          </p:cNvPr>
          <p:cNvSpPr txBox="1"/>
          <p:nvPr/>
        </p:nvSpPr>
        <p:spPr>
          <a:xfrm>
            <a:off x="8736037" y="4346917"/>
            <a:ext cx="2724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99%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44E287-D04E-4C74-BCBA-B63D0302FE3C}"/>
              </a:ext>
            </a:extLst>
          </p:cNvPr>
          <p:cNvSpPr txBox="1"/>
          <p:nvPr/>
        </p:nvSpPr>
        <p:spPr>
          <a:xfrm rot="10800000" flipV="1">
            <a:off x="1026942" y="6173148"/>
            <a:ext cx="267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Ossigeno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431283-71F1-4B50-B957-97B299DDFDD5}"/>
              </a:ext>
            </a:extLst>
          </p:cNvPr>
          <p:cNvSpPr txBox="1"/>
          <p:nvPr/>
        </p:nvSpPr>
        <p:spPr>
          <a:xfrm rot="10800000" flipV="1">
            <a:off x="5908430" y="6173149"/>
            <a:ext cx="258376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Azoto</a:t>
            </a:r>
          </a:p>
        </p:txBody>
      </p:sp>
    </p:spTree>
    <p:extLst>
      <p:ext uri="{BB962C8B-B14F-4D97-AF65-F5344CB8AC3E}">
        <p14:creationId xmlns:p14="http://schemas.microsoft.com/office/powerpoint/2010/main" val="145129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412E29-291E-4F02-AAF0-81F63A11DE80}"/>
              </a:ext>
            </a:extLst>
          </p:cNvPr>
          <p:cNvSpPr txBox="1"/>
          <p:nvPr/>
        </p:nvSpPr>
        <p:spPr>
          <a:xfrm>
            <a:off x="2302933" y="0"/>
            <a:ext cx="6434667" cy="67403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2800" dirty="0"/>
              <a:t>Che esca solo acqua che serve;</a:t>
            </a:r>
          </a:p>
          <a:p>
            <a:r>
              <a:rPr lang="it-IT" sz="2800" dirty="0"/>
              <a:t>Quella che cresce se no si perde</a:t>
            </a:r>
          </a:p>
          <a:p>
            <a:endParaRPr lang="it-IT" sz="2800" dirty="0"/>
          </a:p>
          <a:p>
            <a:r>
              <a:rPr lang="it-IT" sz="2800" dirty="0"/>
              <a:t>Se guardi il cielo, se guardi il mare</a:t>
            </a:r>
          </a:p>
          <a:p>
            <a:r>
              <a:rPr lang="it-IT" sz="2800" dirty="0"/>
              <a:t>Se guardi il monte sempre ti appare</a:t>
            </a:r>
          </a:p>
          <a:p>
            <a:endParaRPr lang="it-IT" sz="2800" dirty="0"/>
          </a:p>
          <a:p>
            <a:r>
              <a:rPr lang="it-IT" sz="2800" dirty="0"/>
              <a:t>Scendi giù in strada dopo la neve </a:t>
            </a:r>
          </a:p>
          <a:p>
            <a:r>
              <a:rPr lang="it-IT" sz="2800" dirty="0"/>
              <a:t>Eccola in terra. E’ bianca e si vede</a:t>
            </a:r>
          </a:p>
          <a:p>
            <a:endParaRPr lang="it-IT" sz="2800" dirty="0"/>
          </a:p>
          <a:p>
            <a:r>
              <a:rPr lang="it-IT" sz="2800" dirty="0"/>
              <a:t>Metti al mattino , un piede nel prato….</a:t>
            </a:r>
          </a:p>
          <a:p>
            <a:r>
              <a:rPr lang="it-IT" sz="2800" dirty="0"/>
              <a:t>Eccoti trovi tutto bagnato</a:t>
            </a:r>
          </a:p>
          <a:p>
            <a:endParaRPr lang="it-IT" sz="2800" dirty="0"/>
          </a:p>
          <a:p>
            <a:r>
              <a:rPr lang="it-IT" sz="2800" dirty="0"/>
              <a:t>Freddo al mattino: la strada è bianca</a:t>
            </a:r>
          </a:p>
          <a:p>
            <a:r>
              <a:rPr lang="it-IT" sz="2800" dirty="0"/>
              <a:t>E’ tutta brina quella che imbianca</a:t>
            </a:r>
          </a:p>
          <a:p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5798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B64D2CD-4EB4-435F-A97F-F1FAC54CB3B1}"/>
              </a:ext>
            </a:extLst>
          </p:cNvPr>
          <p:cNvSpPr/>
          <p:nvPr/>
        </p:nvSpPr>
        <p:spPr>
          <a:xfrm>
            <a:off x="1253067" y="1100667"/>
            <a:ext cx="1021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inquinanti presenti nell'aria sono presenti in piccole quantità, misurabili in termini di parti per milione 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ppm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o parti per miliardo 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ppb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 questi inquinanti si annoverano: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composti organici volatili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associati al traffico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9D32B7D-FBB1-4876-A935-9390F67D2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339063"/>
            <a:ext cx="2624666" cy="16128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B60B91C-BEBE-4EAD-8F4D-411A3810E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9372" flipV="1">
            <a:off x="3260041" y="4093464"/>
            <a:ext cx="1361120" cy="827410"/>
          </a:xfrm>
          <a:prstGeom prst="rect">
            <a:avLst/>
          </a:prstGeom>
        </p:spPr>
      </p:pic>
      <p:pic>
        <p:nvPicPr>
          <p:cNvPr id="1028" name="Picture 4" descr="https://upload.wikimedia.org/wikipedia/commons/thumb/9/92/Methane-2D-stereo.svg/110px-Methane-2D-stereo.svg.png">
            <a:extLst>
              <a:ext uri="{FF2B5EF4-FFF2-40B4-BE49-F238E27FC236}">
                <a16:creationId xmlns:a16="http://schemas.microsoft.com/office/drawing/2014/main" id="{502866AA-F171-4F4A-8625-0BA665F2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57956" y="3339064"/>
            <a:ext cx="1438044" cy="16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data:image/png;base64,iVBORw0KGgoAAAANSUhEUgAAAEgAAABICAMAAABiM0N1AAABOFBMVEX////5+fnLy8vz8/OxsbHDw8O0tLTv7+/T09P8/Pz29va+vr7m5ua7u7vZ2dnj4+OoqKidnZ3/n2ePj4+Xl5eEhIRkZGT/8e3/j1X/4t3/l1//pGv/RQD/rnT/9/b/zcH/NwB8fHz/vIPMXhr9JQD/qJb8bT3qa0eiNhK0UCr/m4n5ThTCVhD9qJzEjmL/VSnws6zgRQD/dFktLS2pWzvPakL/ZCHFi3zg0c6malv/kn7GJAD/uarRWUr/e0PkRCGfdmipf1n/ZjH7bRm8Ry3tPADmgnfjta3/xrG8ioHXSwjsk4Lum5TXVBj/elP9aEayaFKwkpDrm3roZyL/t5r+g3D9i1//nnu2JQDzfEvcjV6JIgz1f2HEQh3oWi7evrhDQ0PjgEv/3MrMfnHrgTzhVD7YmWPldGclkeRoAAAEt0lEQVRYhe1XbVvbNhSVZcnvlmUnThzHjkPXhDUeSxNKYDR1N28pDAasQOnCGGVsXf//P5icN8CxQ9bxoR84z5PYia6Pzr2+uroC4BFfMBRDexgi3pQehghI4pdGBP9fjDSRm9zZPBnfyLI8+YsTl1epUmn0GIY8TwsJFSfQqTbepLdMYdFUABAhe4ib4wEyUARNNAQ++WEUoUhUTeRno8qNJbINqDMbE4AVfp4ogY5nA3xRybYB4Gp8MWgShWwTXr+lP8cGgNL4oq2XSus5s4nmjc9CHg+4SmLJQZgo4khm9op0jogWqVm8a0WuqI2QISUxktTMXMlQlGSAnDLjJAPY0GS+i4JOs5gUePMMzPZrCkzM5KJBlEVE8I04nDF+C/IkfzMzVdF1MpFkIGxkJNsygBiqbCI9yW+eFg1RVuksG3gdLU1EJotek3TDxJPVMtMKP6dG2dpnOpWGkpvTM2hLCVyiZiOzgIp4ZYXikpFvRZIaYkDAZpV4DqgZL5hgSAxVgETTF8inyRsqSSVTgGx9ANMWChitTAZFTQajupd88RPtOaoUZaQIEol9CIASIao0KZrAvCICohAbFOtQxwhSAUqCSrKpphBvojWdFBJIMcW4qFNT1mCBQIgLsHjPghKwCTFCEKnmPSvmHhiwqCJD1SmhD7VpPuIR/xnlypKGlXLe2i+3LgIQRPHFcjyDkzyiM2dYrxy6bthoNGr3E53s5ozUIt9q98/8ahw7cTeXQDoO2H5TqQSfatmzlU9jvxoGu5bVdn3HK+fwyDt7cfk6HuztvxnUAyAHW6lqVImjdujGcs0ZXrpPnHa+b8H+x9VOcxfUDsPL5xt/r6ZqTN/xh/W4Wwb98DCMou1cHlC52ATl0dZXCz4FrSA13Hf/GXpe0wu2Bm5U9/JzQI4702drg4xQlh0/8k7+vHz9YXDuel0gZu+TTMnFzO1+J+udHDvNg4NqdBR41vngL6zrGTZgy/X7r2bv4Xov7ddIUi8+6DlR930cW4NgvsEa4efO3v4vB4eJ45XdYOfNvAWvgO2fmj/24pZlec2p73LqRCHzO4wj7BwBcOqdHLzb3zgup3ZQhPDbX92ed9Sv+uEgao+DLQildQjS6irdzvPVb8KnDVBrfvUsRcQpfOvlD1F9LYic9msrak2Vjr7S/VH5VdBfS0JV2d6ac67W8zZePF0TN7/7/utv3fbtzNZSu3LZWrSuT924Pfz9LTsdNernL35bVEyOnfylmOSRG26+TFLk0GsOB3lrLcGHjwumCZwn1uVGu8Gyw+l5cX8BD4vogrEgqjp/PHNiGbxnhWRtgeWsJx41GVy6gZIvojisVuN+bej7zXf5PIqNJSwIRFAKgqpKdL4xuK6c+X7UBZHlxguIAKK6TaBpgoLAWiUTzbcq8rBqNY9AP47DBcFMjo/jWpZEapxnaZtWFHksOpUg/cpG6jkOlARoYGhAVTAk1mRxxChqJi/Nt2y7c2VqjJF6u1jgqGRjdsqyKS0hW5JYd0sLaEUt3J2Wn07PJ8fuOTZNN0aczCNO5hjYQZjdyTL7dcewxGPKDm3IZq2eUKBqprZlgEQklHjEulmJYFW6p8NciPtPD4/Ix7/4JW2ivugQUgAAAABJRU5ErkJggg==">
            <a:extLst>
              <a:ext uri="{FF2B5EF4-FFF2-40B4-BE49-F238E27FC236}">
                <a16:creationId xmlns:a16="http://schemas.microsoft.com/office/drawing/2014/main" id="{340BC7DC-2146-454B-9D37-D1D284ED8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C5C7252-2E59-45FD-92E7-AF51DB01A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134" y="3339064"/>
            <a:ext cx="1796226" cy="1612877"/>
          </a:xfrm>
          <a:prstGeom prst="rect">
            <a:avLst/>
          </a:prstGeom>
        </p:spPr>
      </p:pic>
      <p:pic>
        <p:nvPicPr>
          <p:cNvPr id="1036" name="Picture 12" descr="Iridescenza del gasolio in una strada bagnata">
            <a:extLst>
              <a:ext uri="{FF2B5EF4-FFF2-40B4-BE49-F238E27FC236}">
                <a16:creationId xmlns:a16="http://schemas.microsoft.com/office/drawing/2014/main" id="{7CF9A4B4-41FA-4067-AC05-DD1DEC47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94" y="3339064"/>
            <a:ext cx="2454038" cy="14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2A7B73-FC9B-44B8-AB87-D3AF19226149}"/>
              </a:ext>
            </a:extLst>
          </p:cNvPr>
          <p:cNvSpPr txBox="1"/>
          <p:nvPr/>
        </p:nvSpPr>
        <p:spPr>
          <a:xfrm>
            <a:off x="4726976" y="5118078"/>
            <a:ext cx="136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48613E9-3354-4F4B-9822-8B66513B095E}"/>
              </a:ext>
            </a:extLst>
          </p:cNvPr>
          <p:cNvSpPr txBox="1"/>
          <p:nvPr/>
        </p:nvSpPr>
        <p:spPr>
          <a:xfrm>
            <a:off x="7027333" y="4951941"/>
            <a:ext cx="179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Benzene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C173B86-FE56-4A25-8F36-61F6F58DBEB2}"/>
              </a:ext>
            </a:extLst>
          </p:cNvPr>
          <p:cNvSpPr txBox="1"/>
          <p:nvPr/>
        </p:nvSpPr>
        <p:spPr>
          <a:xfrm>
            <a:off x="9196094" y="5118078"/>
            <a:ext cx="245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Gasolio sull’asfalto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F1DCB9-DDA9-4239-9207-A0A1F6217994}"/>
              </a:ext>
            </a:extLst>
          </p:cNvPr>
          <p:cNvSpPr txBox="1"/>
          <p:nvPr/>
        </p:nvSpPr>
        <p:spPr>
          <a:xfrm>
            <a:off x="1473200" y="5861066"/>
            <a:ext cx="447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Solventi per la verniciatura</a:t>
            </a:r>
          </a:p>
        </p:txBody>
      </p:sp>
    </p:spTree>
    <p:extLst>
      <p:ext uri="{BB962C8B-B14F-4D97-AF65-F5344CB8AC3E}">
        <p14:creationId xmlns:p14="http://schemas.microsoft.com/office/powerpoint/2010/main" val="346816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E6B1AA-B294-4510-95FB-3406B0A82746}"/>
              </a:ext>
            </a:extLst>
          </p:cNvPr>
          <p:cNvSpPr txBox="1"/>
          <p:nvPr/>
        </p:nvSpPr>
        <p:spPr>
          <a:xfrm>
            <a:off x="1139483" y="562708"/>
            <a:ext cx="967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fattore più importante per determinare la qualità dell'aria è la sua composizione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 sono gli elementi che compongono l’aria?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2984BB3-4828-42C3-B983-94BC7E68CB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14892" y="1764117"/>
          <a:ext cx="6762216" cy="4474354"/>
        </p:xfrm>
        <a:graphic>
          <a:graphicData uri="http://schemas.openxmlformats.org/drawingml/2006/table">
            <a:tbl>
              <a:tblPr/>
              <a:tblGrid>
                <a:gridCol w="1690554">
                  <a:extLst>
                    <a:ext uri="{9D8B030D-6E8A-4147-A177-3AD203B41FA5}">
                      <a16:colId xmlns:a16="http://schemas.microsoft.com/office/drawing/2014/main" val="4204816533"/>
                    </a:ext>
                  </a:extLst>
                </a:gridCol>
                <a:gridCol w="1690554">
                  <a:extLst>
                    <a:ext uri="{9D8B030D-6E8A-4147-A177-3AD203B41FA5}">
                      <a16:colId xmlns:a16="http://schemas.microsoft.com/office/drawing/2014/main" val="876009047"/>
                    </a:ext>
                  </a:extLst>
                </a:gridCol>
                <a:gridCol w="1690554">
                  <a:extLst>
                    <a:ext uri="{9D8B030D-6E8A-4147-A177-3AD203B41FA5}">
                      <a16:colId xmlns:a16="http://schemas.microsoft.com/office/drawing/2014/main" val="2931278405"/>
                    </a:ext>
                  </a:extLst>
                </a:gridCol>
                <a:gridCol w="1690554">
                  <a:extLst>
                    <a:ext uri="{9D8B030D-6E8A-4147-A177-3AD203B41FA5}">
                      <a16:colId xmlns:a16="http://schemas.microsoft.com/office/drawing/2014/main" val="2726753966"/>
                    </a:ext>
                  </a:extLst>
                </a:gridCol>
              </a:tblGrid>
              <a:tr h="235207"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effectLst/>
                        </a:rPr>
                        <a:t>Composizione dell'aria secca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4405"/>
                  </a:ext>
                </a:extLst>
              </a:tr>
              <a:tr h="4116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Nome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Formula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Proporzione o frazione molare</a:t>
                      </a:r>
                      <a:r>
                        <a:rPr lang="it-IT" sz="1200" b="0" u="none" strike="noStrike" baseline="30000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[ppm 1]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</a:rPr>
                        <a:t>% (m/m)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98677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 dirty="0">
                          <a:solidFill>
                            <a:srgbClr val="0B0080"/>
                          </a:solidFill>
                          <a:effectLst/>
                          <a:hlinkClick r:id="rId4" tooltip="Azoto"/>
                        </a:rPr>
                        <a:t>Azoto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N</a:t>
                      </a:r>
                      <a:r>
                        <a:rPr lang="it-IT" sz="1200" baseline="-250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78,08%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75,37%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05624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 dirty="0">
                          <a:solidFill>
                            <a:srgbClr val="0B0080"/>
                          </a:solidFill>
                          <a:effectLst/>
                          <a:hlinkClick r:id="rId5" tooltip="Ossigeno"/>
                        </a:rPr>
                        <a:t>Ossigeno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O</a:t>
                      </a:r>
                      <a:r>
                        <a:rPr lang="it-IT" sz="1200" baseline="-250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20,95%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23,1%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97026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 dirty="0">
                          <a:solidFill>
                            <a:srgbClr val="0B0080"/>
                          </a:solidFill>
                          <a:effectLst/>
                          <a:hlinkClick r:id="rId6" tooltip="Argon"/>
                        </a:rPr>
                        <a:t>Argon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effectLst/>
                        </a:rPr>
                        <a:t>Ar</a:t>
                      </a:r>
                      <a:endParaRPr lang="it-IT" sz="1200" dirty="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0,934%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1,41%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3296"/>
                  </a:ext>
                </a:extLst>
              </a:tr>
              <a:tr h="411613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7" tooltip="Anidride carbonica"/>
                        </a:rPr>
                        <a:t>Biossido di carbonio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CO</a:t>
                      </a:r>
                      <a:r>
                        <a:rPr lang="it-IT" sz="1200" baseline="-25000">
                          <a:effectLst/>
                        </a:rPr>
                        <a:t>2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407,05 ppm (marzo 2017)</a:t>
                      </a:r>
                      <a:r>
                        <a:rPr lang="es-ES" sz="1200" b="0" u="none" strike="noStrike" baseline="3000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[8]</a:t>
                      </a:r>
                      <a:endParaRPr lang="es-ES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3030875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9" tooltip="Neon"/>
                        </a:rPr>
                        <a:t>Neon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Ne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18,18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4059107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0" tooltip="Elio"/>
                        </a:rPr>
                        <a:t>Elio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He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5,24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6590039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1" tooltip="Monossido di azoto"/>
                        </a:rPr>
                        <a:t>Monossido di azoto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NO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5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952475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2" tooltip="Kripton"/>
                        </a:rPr>
                        <a:t>Kripton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Kr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1,14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6679366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3" tooltip="Metano"/>
                        </a:rPr>
                        <a:t>Metano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CH</a:t>
                      </a:r>
                      <a:r>
                        <a:rPr lang="it-IT" sz="1200" baseline="-25000">
                          <a:effectLst/>
                        </a:rPr>
                        <a:t>4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1 - 2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2961687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4" tooltip="Idrogeno"/>
                        </a:rPr>
                        <a:t>Idrogeno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H</a:t>
                      </a:r>
                      <a:r>
                        <a:rPr lang="it-IT" sz="1200" baseline="-25000">
                          <a:effectLst/>
                        </a:rPr>
                        <a:t>2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0,5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7676555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5" tooltip="Ossido di diazoto"/>
                        </a:rPr>
                        <a:t>Ossido di diazoto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N</a:t>
                      </a:r>
                      <a:r>
                        <a:rPr lang="it-IT" sz="1200" baseline="-25000">
                          <a:effectLst/>
                        </a:rPr>
                        <a:t>2</a:t>
                      </a:r>
                      <a:r>
                        <a:rPr lang="it-IT" sz="1200">
                          <a:effectLst/>
                        </a:rPr>
                        <a:t>O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0,5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54950088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6" tooltip="Xeno"/>
                        </a:rPr>
                        <a:t>Xeno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Xe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0,087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7943788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7" tooltip="Diossido di azoto"/>
                        </a:rPr>
                        <a:t>Diossido di azoto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NO</a:t>
                      </a:r>
                      <a:r>
                        <a:rPr lang="it-IT" sz="1200" baseline="-25000">
                          <a:effectLst/>
                        </a:rPr>
                        <a:t>2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0,02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11168736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8" tooltip="Ozono"/>
                        </a:rPr>
                        <a:t>Ozono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O</a:t>
                      </a:r>
                      <a:r>
                        <a:rPr lang="it-IT" sz="1200" baseline="-25000">
                          <a:effectLst/>
                        </a:rPr>
                        <a:t>3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da 0 a 0,01 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5122222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r>
                        <a:rPr lang="it-IT" sz="1200" u="none" strike="noStrike">
                          <a:solidFill>
                            <a:srgbClr val="0B0080"/>
                          </a:solidFill>
                          <a:effectLst/>
                          <a:hlinkClick r:id="rId19" tooltip="Radon"/>
                        </a:rPr>
                        <a:t>Radon</a:t>
                      </a:r>
                      <a:endParaRPr lang="it-IT" sz="1200">
                        <a:effectLst/>
                      </a:endParaRP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Rn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6 × 10</a:t>
                      </a:r>
                      <a:r>
                        <a:rPr lang="it-IT" sz="1200" baseline="30000">
                          <a:effectLst/>
                        </a:rPr>
                        <a:t>-14</a:t>
                      </a:r>
                      <a:r>
                        <a:rPr lang="it-IT" sz="1200">
                          <a:effectLst/>
                        </a:rPr>
                        <a:t> ppm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 marL="58802" marR="58802" marT="29401" marB="2940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223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551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25E51A0-906C-4096-AE99-73E612E8E826}"/>
              </a:ext>
            </a:extLst>
          </p:cNvPr>
          <p:cNvSpPr/>
          <p:nvPr/>
        </p:nvSpPr>
        <p:spPr>
          <a:xfrm>
            <a:off x="173033" y="745588"/>
            <a:ext cx="11594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L'immissione di taluni gas in atmosfera può innescare il processo di acidificazione, il gas più importante che porta all'acidificazione è il biossido di zolfo SO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Le emissioni di ossidi di azoto che vengono ossidati per formare acido nitrico sono di crescente importanza a causa di controlli più rigorosi sulle emissioni di composti contenenti zolfo. L'emissione stimata si aggira intorno ai 70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Teragrammo"/>
              </a:rPr>
              <a:t>Tg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all'anno, sotto forma di SO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proveniente dalla combustione di combustibili fossili e dall'industria, 2,8 Tg da incendi e fra i 7 e gli 8 Tg per anno emessi dai vulcani</a:t>
            </a:r>
            <a:r>
              <a:rPr kumimoji="0" lang="it-IT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[8]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F3A3317-D079-494F-82C8-03C16CF9B501}"/>
              </a:ext>
            </a:extLst>
          </p:cNvPr>
          <p:cNvSpPr/>
          <p:nvPr/>
        </p:nvSpPr>
        <p:spPr>
          <a:xfrm>
            <a:off x="984737" y="548640"/>
            <a:ext cx="10283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principali fenomeni naturali che contribuiscono all'immissione di gas nell'atmosfera sono le emissioni dei vulcani; Nei casi di massiva attività vulcanica si sono osservate precipitazioni con acidità anche a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principale fonte biologica dei composti contenenti zolfo viene identificata nel solfuro di dimetile;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L'acido nitrico in acqua piovana invece è una fonte importante di azoto fissato per la vita vegetale, a volte prodotto anche dall'attività elettrica nell'atmosfera, come per esempio le scariche dei fulmini, depositi acidi sono stati infine individuati nei ghiacci perenni</a:t>
            </a:r>
            <a:r>
              <a:rPr kumimoji="0" lang="it-IT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[9]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79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40CC5A9-93AB-4807-AD31-5A83ABA25086}"/>
              </a:ext>
            </a:extLst>
          </p:cNvPr>
          <p:cNvSpPr/>
          <p:nvPr/>
        </p:nvSpPr>
        <p:spPr>
          <a:xfrm>
            <a:off x="942535" y="464234"/>
            <a:ext cx="107758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suoli delle foreste di conifere risultano molto acidi, ciò si deve alla naturale decomposizione degli aghi, questo fenomeno non deve essere confuso con l'attività umana.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Composti di zolfo e di azoto possono anche essere immessi nell'ambiente da attività umane, quali per esempio: la produzione di elettricità, le fabbriche e veicoli a motore, le centrali elettriche a carbone risultano fra le più inquinanti. Inoltre, l'industria animale svolge un ruolo importante, in quanto risulta responsabile di quasi i due terzi di tutte le emissioni di ammoniaca prodotta da attività antropiche, la quale contribuisce significativamente al fenomeno dell'acidificazione</a:t>
            </a:r>
            <a:r>
              <a:rPr kumimoji="0" lang="it-IT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[10]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534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9A373E-E03F-4EF7-95D1-58FBD6ABE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89" y="1197670"/>
            <a:ext cx="10675021" cy="44626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0FB41C-01E2-4CF0-A1D1-069C3C4C6A4C}"/>
              </a:ext>
            </a:extLst>
          </p:cNvPr>
          <p:cNvSpPr txBox="1"/>
          <p:nvPr/>
        </p:nvSpPr>
        <p:spPr>
          <a:xfrm>
            <a:off x="2487168" y="347472"/>
            <a:ext cx="861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Serra</a:t>
            </a:r>
          </a:p>
        </p:txBody>
      </p:sp>
    </p:spTree>
    <p:extLst>
      <p:ext uri="{BB962C8B-B14F-4D97-AF65-F5344CB8AC3E}">
        <p14:creationId xmlns:p14="http://schemas.microsoft.com/office/powerpoint/2010/main" val="210721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B3E5415-74B6-4588-9124-59B0DE489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185" y="2785614"/>
            <a:ext cx="3385623" cy="275002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EA3A72D-2740-4B8C-AC84-8357496712A7}"/>
              </a:ext>
            </a:extLst>
          </p:cNvPr>
          <p:cNvSpPr txBox="1"/>
          <p:nvPr/>
        </p:nvSpPr>
        <p:spPr>
          <a:xfrm>
            <a:off x="661481" y="622571"/>
            <a:ext cx="10618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GAS SERRA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anidride carbonica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metano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clofluorocarburi (CFC)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]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4FD27E-0DA7-4E89-9D9F-695FDA428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8" y="2478395"/>
            <a:ext cx="2430900" cy="2310822"/>
          </a:xfrm>
          <a:prstGeom prst="rect">
            <a:avLst/>
          </a:prstGeom>
        </p:spPr>
      </p:pic>
      <p:pic>
        <p:nvPicPr>
          <p:cNvPr id="10" name="Picture 2" descr="struttura">
            <a:extLst>
              <a:ext uri="{FF2B5EF4-FFF2-40B4-BE49-F238E27FC236}">
                <a16:creationId xmlns:a16="http://schemas.microsoft.com/office/drawing/2014/main" id="{7290871B-05B9-4688-944E-21423D7A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2" y="5233182"/>
            <a:ext cx="1603716" cy="118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457AF2-5A12-4DEB-91B9-D3D5E6F150A9}"/>
              </a:ext>
            </a:extLst>
          </p:cNvPr>
          <p:cNvSpPr txBox="1"/>
          <p:nvPr/>
        </p:nvSpPr>
        <p:spPr>
          <a:xfrm>
            <a:off x="3615397" y="5535636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409F85-FB62-4F57-BBE7-25A99E231E09}"/>
              </a:ext>
            </a:extLst>
          </p:cNvPr>
          <p:cNvSpPr txBox="1"/>
          <p:nvPr/>
        </p:nvSpPr>
        <p:spPr>
          <a:xfrm>
            <a:off x="6858000" y="5904967"/>
            <a:ext cx="395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₂  Anidride Carbonica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4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28A1784-1B51-497D-9213-014E6B763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9" y="2757268"/>
            <a:ext cx="2563162" cy="276974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23BB7C7-ED50-4476-A6FA-04196FD0615F}"/>
              </a:ext>
            </a:extLst>
          </p:cNvPr>
          <p:cNvSpPr/>
          <p:nvPr/>
        </p:nvSpPr>
        <p:spPr>
          <a:xfrm>
            <a:off x="911559" y="1330985"/>
            <a:ext cx="10368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NOx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responsabili delle piogge acide, che provocano notevoli danni alle foreste;</a:t>
            </a:r>
          </a:p>
        </p:txBody>
      </p:sp>
      <p:pic>
        <p:nvPicPr>
          <p:cNvPr id="2050" name="Picture 2" descr="Risultati immagini per piogge acide">
            <a:extLst>
              <a:ext uri="{FF2B5EF4-FFF2-40B4-BE49-F238E27FC236}">
                <a16:creationId xmlns:a16="http://schemas.microsoft.com/office/drawing/2014/main" id="{AFDBC845-78BB-4ACE-ACF6-D811BE16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2857556"/>
            <a:ext cx="7279942" cy="35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CB38DE-9356-42F6-8A4D-DC3D82572438}"/>
              </a:ext>
            </a:extLst>
          </p:cNvPr>
          <p:cNvSpPr txBox="1"/>
          <p:nvPr/>
        </p:nvSpPr>
        <p:spPr>
          <a:xfrm>
            <a:off x="3606800" y="355600"/>
            <a:ext cx="435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Serra</a:t>
            </a:r>
          </a:p>
        </p:txBody>
      </p:sp>
    </p:spTree>
    <p:extLst>
      <p:ext uri="{BB962C8B-B14F-4D97-AF65-F5344CB8AC3E}">
        <p14:creationId xmlns:p14="http://schemas.microsoft.com/office/powerpoint/2010/main" val="302294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odello tridimensionale dell'ipoazotide">
            <a:extLst>
              <a:ext uri="{FF2B5EF4-FFF2-40B4-BE49-F238E27FC236}">
                <a16:creationId xmlns:a16="http://schemas.microsoft.com/office/drawing/2014/main" id="{DF681A1E-CEEB-4B8A-8326-AC669578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82183"/>
            <a:ext cx="2980944" cy="19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966A38-16E5-411C-B029-4FF02ADA62FE}"/>
              </a:ext>
            </a:extLst>
          </p:cNvPr>
          <p:cNvSpPr txBox="1"/>
          <p:nvPr/>
        </p:nvSpPr>
        <p:spPr>
          <a:xfrm>
            <a:off x="4187952" y="1060704"/>
            <a:ext cx="6784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figura rappresenta il biossido di azoto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 che colore sono gli atomi di azoto e quelli dell’ossigeno?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modello molecola dell'ossido di di azoto">
            <a:extLst>
              <a:ext uri="{FF2B5EF4-FFF2-40B4-BE49-F238E27FC236}">
                <a16:creationId xmlns:a16="http://schemas.microsoft.com/office/drawing/2014/main" id="{F6CD44B4-B4CA-43F2-8AE5-81DBB5A0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3621024"/>
            <a:ext cx="3357140" cy="13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0588D2-B299-4A62-9E03-B2B62D0D6363}"/>
              </a:ext>
            </a:extLst>
          </p:cNvPr>
          <p:cNvSpPr txBox="1"/>
          <p:nvPr/>
        </p:nvSpPr>
        <p:spPr>
          <a:xfrm>
            <a:off x="6675120" y="3429000"/>
            <a:ext cx="5193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struttura della figura è uguale a quella n1?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si spiega il motivo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no  spiega il motivo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Saresti capace di scrivere la formula della figura 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7624F6-E47C-4B3E-8BB5-B73BE6A7E871}"/>
              </a:ext>
            </a:extLst>
          </p:cNvPr>
          <p:cNvSpPr txBox="1"/>
          <p:nvPr/>
        </p:nvSpPr>
        <p:spPr>
          <a:xfrm>
            <a:off x="2450592" y="2505456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151973-0FBA-4739-AE17-042B3957DDEE}"/>
              </a:ext>
            </a:extLst>
          </p:cNvPr>
          <p:cNvSpPr txBox="1"/>
          <p:nvPr/>
        </p:nvSpPr>
        <p:spPr>
          <a:xfrm>
            <a:off x="4187952" y="4773168"/>
            <a:ext cx="78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4447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7749B25-E5BA-448A-A4FD-6366648BFA83}"/>
              </a:ext>
            </a:extLst>
          </p:cNvPr>
          <p:cNvSpPr/>
          <p:nvPr/>
        </p:nvSpPr>
        <p:spPr>
          <a:xfrm>
            <a:off x="256032" y="1012875"/>
            <a:ext cx="1115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deforestazione o l'allevamento del bestiame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possono contribuire notevolmente all'aumento delle emissioni di gas serra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Perché ? Racconta le motivazioni</a:t>
            </a:r>
          </a:p>
        </p:txBody>
      </p:sp>
      <p:pic>
        <p:nvPicPr>
          <p:cNvPr id="3" name="Picture 2" descr="https://upload.wikimedia.org/wikipedia/commons/thumb/8/8f/Lacanja_burn.JPG/290px-Lacanja_burn.JPG">
            <a:extLst>
              <a:ext uri="{FF2B5EF4-FFF2-40B4-BE49-F238E27FC236}">
                <a16:creationId xmlns:a16="http://schemas.microsoft.com/office/drawing/2014/main" id="{BAF14F01-F9BD-4EC9-B25D-91458F91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5" y="2213204"/>
            <a:ext cx="7310871" cy="41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BA43E9D-9BB8-419E-A309-4086631841B7}"/>
              </a:ext>
            </a:extLst>
          </p:cNvPr>
          <p:cNvSpPr/>
          <p:nvPr/>
        </p:nvSpPr>
        <p:spPr>
          <a:xfrm>
            <a:off x="2784764" y="803562"/>
            <a:ext cx="7675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Se grossi lampi solcano il cielo</a:t>
            </a:r>
          </a:p>
          <a:p>
            <a:r>
              <a:rPr lang="it-IT" sz="2800" dirty="0"/>
              <a:t>Il temporale è come un velo</a:t>
            </a:r>
          </a:p>
          <a:p>
            <a:r>
              <a:rPr lang="it-IT" sz="2800" dirty="0"/>
              <a:t>Tutto di gocce fitte e vicine</a:t>
            </a:r>
          </a:p>
          <a:p>
            <a:endParaRPr lang="it-IT" sz="2800" dirty="0"/>
          </a:p>
          <a:p>
            <a:r>
              <a:rPr lang="it-IT" sz="2800" dirty="0"/>
              <a:t>Ed anche il tuono si fa sentire</a:t>
            </a:r>
          </a:p>
          <a:p>
            <a:r>
              <a:rPr lang="it-IT" sz="2800" dirty="0"/>
              <a:t>Così vedete cari bambini</a:t>
            </a:r>
          </a:p>
          <a:p>
            <a:r>
              <a:rPr lang="it-IT" sz="2800" dirty="0"/>
              <a:t>Che ovunque è acqua : state vicini</a:t>
            </a:r>
          </a:p>
          <a:p>
            <a:endParaRPr lang="it-IT" sz="2800" dirty="0"/>
          </a:p>
          <a:p>
            <a:r>
              <a:rPr lang="it-IT" sz="2800" dirty="0"/>
              <a:t>E, usate sempre un bene puro</a:t>
            </a:r>
          </a:p>
          <a:p>
            <a:r>
              <a:rPr lang="it-IT" sz="2800" dirty="0"/>
              <a:t>Così pensate al vostro futuro </a:t>
            </a:r>
          </a:p>
        </p:txBody>
      </p:sp>
    </p:spTree>
    <p:extLst>
      <p:ext uri="{BB962C8B-B14F-4D97-AF65-F5344CB8AC3E}">
        <p14:creationId xmlns:p14="http://schemas.microsoft.com/office/powerpoint/2010/main" val="3604324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83A9CC6-2D8D-448D-A364-8A4F6D2FC555}"/>
              </a:ext>
            </a:extLst>
          </p:cNvPr>
          <p:cNvSpPr/>
          <p:nvPr/>
        </p:nvSpPr>
        <p:spPr>
          <a:xfrm>
            <a:off x="1152144" y="1097281"/>
            <a:ext cx="9619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flatulenze animali sono responsabili di quasi la metà delle emissioni di gas serra mondiali.(  Immissione di gas metano)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disboscamento fa sì che si riduca l’assorbimento da parte degli alberi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della CO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₂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Nelle attività umane i gas serra sono prodotti, principalmente, 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Ricorso a combustibili fossili (petrolio, carbone ecc.), impiegati, ad esempio a scopo energetico, per il riscaldamento degli edifici, nei sistemi di produzioni industriale e nei trasporti; essi sono i principali responsabili dell'emissione in atmosfera di anidride carbonica (CO2);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Processo di smaltimento dei rifiuti che producono fumi, polveri sottili No e Co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₂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070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253DF6-C23F-4048-B0BD-D4C9E0EAEC67}"/>
              </a:ext>
            </a:extLst>
          </p:cNvPr>
          <p:cNvSpPr txBox="1"/>
          <p:nvPr/>
        </p:nvSpPr>
        <p:spPr>
          <a:xfrm>
            <a:off x="253218" y="237744"/>
            <a:ext cx="11615693" cy="64940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 accorgimenti da ricordare ai genitori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Tener il riscaldamento di casa con una temperatura massima di 20°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Tenere sotto controllo i fumi della caldaia facendola visionare da un tecnico delle caldaie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Aggiornare il libretto caldaia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Utilizzare con più frequenza i mezzi pubblici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Controllare i fumi di scarico della macchina cambiando una volta di più i filtri dell’aria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Effettuare la raccolta differenziata dei rifiuti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Richiedere alle autorità preposte l’implementazione del verde urbano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Mangiare carne in quantità moderata</a:t>
            </a:r>
          </a:p>
        </p:txBody>
      </p:sp>
    </p:spTree>
    <p:extLst>
      <p:ext uri="{BB962C8B-B14F-4D97-AF65-F5344CB8AC3E}">
        <p14:creationId xmlns:p14="http://schemas.microsoft.com/office/powerpoint/2010/main" val="98529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D12E48-DA49-493C-9165-FB70997EB788}"/>
              </a:ext>
            </a:extLst>
          </p:cNvPr>
          <p:cNvSpPr/>
          <p:nvPr/>
        </p:nvSpPr>
        <p:spPr>
          <a:xfrm>
            <a:off x="312090" y="1176316"/>
            <a:ext cx="1169980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Vedremo tre avventure di goccina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Nella prima goccina scopre l’importanza dell’acqua</a:t>
            </a:r>
          </a:p>
          <a:p>
            <a:pPr algn="ctr"/>
            <a:endParaRPr lang="it-IT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Nella seconda goccina scopre l’inquinamento</a:t>
            </a:r>
          </a:p>
          <a:p>
            <a:pPr algn="ctr"/>
            <a:endParaRPr lang="it-IT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Nella terza goccina insegna ad un bambino sprecone </a:t>
            </a:r>
          </a:p>
          <a:p>
            <a:pPr algn="ctr"/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come si debba utilizzare correttamente l’acqua </a:t>
            </a:r>
            <a:endParaRPr lang="it-IT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it-IT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it-IT" sz="28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Guarda il </a:t>
            </a:r>
            <a:r>
              <a:rPr lang="it-IT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video su</a:t>
            </a:r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</a:t>
            </a:r>
            <a:r>
              <a:rPr lang="it-IT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4"/>
              </a:rPr>
              <a:t>https://</a:t>
            </a:r>
            <a:r>
              <a:rPr lang="it-IT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4"/>
              </a:rPr>
              <a:t>youtu.be/YMEyNuLn68I</a:t>
            </a:r>
            <a:r>
              <a:rPr lang="it-IT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it-IT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it-IT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40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EF47168-263D-49B1-B845-0954EFB33503}"/>
              </a:ext>
            </a:extLst>
          </p:cNvPr>
          <p:cNvSpPr/>
          <p:nvPr/>
        </p:nvSpPr>
        <p:spPr>
          <a:xfrm>
            <a:off x="4039027" y="348343"/>
            <a:ext cx="4684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Incontreremo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AFAF5F-F62C-4717-8CAB-AE5D3AFD8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8858"/>
            <a:ext cx="4615543" cy="20319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3F0729-C7DF-4560-A0EE-950182946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8" y="1378858"/>
            <a:ext cx="4542971" cy="20319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99CB29B-0E2F-4132-80C9-8088CCAC0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7" y="3983389"/>
            <a:ext cx="4608000" cy="19645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F890785-7199-48F4-B80D-B8B8682B0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8" y="3983389"/>
            <a:ext cx="4542971" cy="19674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B26882-85A6-4C40-B388-682E58500DF4}"/>
              </a:ext>
            </a:extLst>
          </p:cNvPr>
          <p:cNvSpPr txBox="1"/>
          <p:nvPr/>
        </p:nvSpPr>
        <p:spPr>
          <a:xfrm>
            <a:off x="1364343" y="3512457"/>
            <a:ext cx="433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Goccina bagna il seme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A5EAFC-3581-43CC-AF7A-E94A377AF533}"/>
              </a:ext>
            </a:extLst>
          </p:cNvPr>
          <p:cNvSpPr txBox="1"/>
          <p:nvPr/>
        </p:nvSpPr>
        <p:spPr>
          <a:xfrm>
            <a:off x="6720114" y="3512457"/>
            <a:ext cx="419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seme germoglia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0FDAAA-7945-4771-B49D-EF76522A637D}"/>
              </a:ext>
            </a:extLst>
          </p:cNvPr>
          <p:cNvSpPr txBox="1"/>
          <p:nvPr/>
        </p:nvSpPr>
        <p:spPr>
          <a:xfrm flipH="1">
            <a:off x="1549072" y="6049539"/>
            <a:ext cx="3806698" cy="372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Spuntano dei bei fiori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F827E1A-7DA4-425D-8B48-C25D79025E0A}"/>
              </a:ext>
            </a:extLst>
          </p:cNvPr>
          <p:cNvSpPr txBox="1"/>
          <p:nvPr/>
        </p:nvSpPr>
        <p:spPr>
          <a:xfrm>
            <a:off x="6560457" y="6096000"/>
            <a:ext cx="42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L’ape succhia il nettare</a:t>
            </a:r>
          </a:p>
        </p:txBody>
      </p:sp>
    </p:spTree>
    <p:extLst>
      <p:ext uri="{BB962C8B-B14F-4D97-AF65-F5344CB8AC3E}">
        <p14:creationId xmlns:p14="http://schemas.microsoft.com/office/powerpoint/2010/main" val="260326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9E80BB4-0CEC-4014-AB35-DB0432957703}"/>
              </a:ext>
            </a:extLst>
          </p:cNvPr>
          <p:cNvSpPr/>
          <p:nvPr/>
        </p:nvSpPr>
        <p:spPr>
          <a:xfrm>
            <a:off x="4078514" y="174170"/>
            <a:ext cx="41801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Ed ancora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EB7637-5CA9-4EBC-898A-2B1246DFD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1097499"/>
            <a:ext cx="4662417" cy="1872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8AEBC3E-1145-4268-9D64-9B5832AF4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7" y="1097499"/>
            <a:ext cx="4630056" cy="1872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07A08F-D66F-4999-9ED7-4CCC2113C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" y="3559628"/>
            <a:ext cx="4662417" cy="187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202C0ED-CF0A-483D-9898-90BD6C230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8" y="3559628"/>
            <a:ext cx="4630056" cy="1872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829A73-F58C-48B8-9861-7C827FAE8DDF}"/>
              </a:ext>
            </a:extLst>
          </p:cNvPr>
          <p:cNvSpPr txBox="1"/>
          <p:nvPr/>
        </p:nvSpPr>
        <p:spPr>
          <a:xfrm>
            <a:off x="1025236" y="2969499"/>
            <a:ext cx="418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Goccina e la squadra ecologica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1DECE7-D02E-4874-BFD6-5EA6DD152463}"/>
              </a:ext>
            </a:extLst>
          </p:cNvPr>
          <p:cNvSpPr txBox="1"/>
          <p:nvPr/>
        </p:nvSpPr>
        <p:spPr>
          <a:xfrm flipH="1">
            <a:off x="6792686" y="2969499"/>
            <a:ext cx="438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Acida : la goccia inquinata inquina goccina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71623E-F12E-4697-A769-E1752D844490}"/>
              </a:ext>
            </a:extLst>
          </p:cNvPr>
          <p:cNvSpPr txBox="1"/>
          <p:nvPr/>
        </p:nvSpPr>
        <p:spPr>
          <a:xfrm>
            <a:off x="983673" y="5431628"/>
            <a:ext cx="415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Goccina ripulita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0767BC-82A9-467D-B4CC-A8095EF0D798}"/>
              </a:ext>
            </a:extLst>
          </p:cNvPr>
          <p:cNvSpPr txBox="1"/>
          <p:nvPr/>
        </p:nvSpPr>
        <p:spPr>
          <a:xfrm flipH="1">
            <a:off x="7065818" y="546775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Anche acida viene decontaminata</a:t>
            </a:r>
          </a:p>
        </p:txBody>
      </p:sp>
    </p:spTree>
    <p:extLst>
      <p:ext uri="{BB962C8B-B14F-4D97-AF65-F5344CB8AC3E}">
        <p14:creationId xmlns:p14="http://schemas.microsoft.com/office/powerpoint/2010/main" val="290959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E594CD-D9D5-4CF1-AA41-75DE151C4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3" y="244606"/>
            <a:ext cx="3831772" cy="23244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B3AF7A-2BBC-4A1B-9EEA-3DF73661C8C2}"/>
              </a:ext>
            </a:extLst>
          </p:cNvPr>
          <p:cNvSpPr txBox="1"/>
          <p:nvPr/>
        </p:nvSpPr>
        <p:spPr>
          <a:xfrm>
            <a:off x="4426857" y="268514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Capitan CARBONE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29E5B91-85AC-4E31-976C-3CF14AFB4B3D}"/>
              </a:ext>
            </a:extLst>
          </p:cNvPr>
          <p:cNvSpPr/>
          <p:nvPr/>
        </p:nvSpPr>
        <p:spPr>
          <a:xfrm>
            <a:off x="3056519" y="2967335"/>
            <a:ext cx="607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Il bambino Sprecone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8D0C07-1B1F-4896-9BDE-BB6E5092F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3" y="3890666"/>
            <a:ext cx="3831772" cy="21776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EDEF22-336B-485A-84A2-A50376EF87FF}"/>
              </a:ext>
            </a:extLst>
          </p:cNvPr>
          <p:cNvSpPr txBox="1"/>
          <p:nvPr/>
        </p:nvSpPr>
        <p:spPr>
          <a:xfrm>
            <a:off x="4209143" y="6068292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Carletto si lava i denti con il rubinetto aperto</a:t>
            </a:r>
          </a:p>
        </p:txBody>
      </p:sp>
    </p:spTree>
    <p:extLst>
      <p:ext uri="{BB962C8B-B14F-4D97-AF65-F5344CB8AC3E}">
        <p14:creationId xmlns:p14="http://schemas.microsoft.com/office/powerpoint/2010/main" val="364887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FB83E9-80EE-4A47-96CC-8E2AD5EF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7" y="468416"/>
            <a:ext cx="4623686" cy="23414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4E72E75-C43D-40B8-B433-ACF1FFCDA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468416"/>
            <a:ext cx="4697466" cy="23414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FAFE35E-5299-49F2-A8DB-F406F15F6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16" y="3726873"/>
            <a:ext cx="4207127" cy="243147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846C5D-1600-4F25-AE56-4B72579E9053}"/>
              </a:ext>
            </a:extLst>
          </p:cNvPr>
          <p:cNvSpPr txBox="1"/>
          <p:nvPr/>
        </p:nvSpPr>
        <p:spPr>
          <a:xfrm>
            <a:off x="1094509" y="2923309"/>
            <a:ext cx="3865418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Carletto riceve un avviso acustico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2B662A-DB29-455C-80F6-53188E77C632}"/>
              </a:ext>
            </a:extLst>
          </p:cNvPr>
          <p:cNvSpPr txBox="1"/>
          <p:nvPr/>
        </p:nvSpPr>
        <p:spPr>
          <a:xfrm>
            <a:off x="6968836" y="2928050"/>
            <a:ext cx="435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Goccina parla nell’orecchio di Carletto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174320-3BC9-4675-9B0B-A0EF3EAB27FC}"/>
              </a:ext>
            </a:extLst>
          </p:cNvPr>
          <p:cNvSpPr txBox="1"/>
          <p:nvPr/>
        </p:nvSpPr>
        <p:spPr>
          <a:xfrm>
            <a:off x="4008616" y="6158345"/>
            <a:ext cx="42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Carletto con Goccina fa sbocciare un fiore</a:t>
            </a:r>
          </a:p>
        </p:txBody>
      </p:sp>
    </p:spTree>
    <p:extLst>
      <p:ext uri="{BB962C8B-B14F-4D97-AF65-F5344CB8AC3E}">
        <p14:creationId xmlns:p14="http://schemas.microsoft.com/office/powerpoint/2010/main" val="408029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1431</Words>
  <Application>Microsoft Office PowerPoint</Application>
  <PresentationFormat>Widescreen</PresentationFormat>
  <Paragraphs>335</Paragraphs>
  <Slides>41</Slides>
  <Notes>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Tema di Office</vt:lpstr>
      <vt:lpstr>Un Mondo per Sempre</vt:lpstr>
      <vt:lpstr>Filastrocca dell’Acqua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Mondo per Sempre</dc:title>
  <dc:creator>Carlo Zoni</dc:creator>
  <cp:lastModifiedBy>Alessandro De Lucchi</cp:lastModifiedBy>
  <cp:revision>12</cp:revision>
  <dcterms:created xsi:type="dcterms:W3CDTF">2018-01-31T09:36:01Z</dcterms:created>
  <dcterms:modified xsi:type="dcterms:W3CDTF">2018-11-04T21:42:27Z</dcterms:modified>
</cp:coreProperties>
</file>